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5"/>
  </p:notesMasterIdLst>
  <p:sldIdLst>
    <p:sldId id="256" r:id="rId3"/>
    <p:sldId id="288" r:id="rId4"/>
    <p:sldId id="257" r:id="rId5"/>
    <p:sldId id="259" r:id="rId6"/>
    <p:sldId id="260" r:id="rId7"/>
    <p:sldId id="261" r:id="rId8"/>
    <p:sldId id="262" r:id="rId9"/>
    <p:sldId id="263" r:id="rId10"/>
    <p:sldId id="265" r:id="rId11"/>
    <p:sldId id="266" r:id="rId12"/>
    <p:sldId id="268" r:id="rId13"/>
    <p:sldId id="269" r:id="rId14"/>
    <p:sldId id="270" r:id="rId15"/>
    <p:sldId id="272" r:id="rId16"/>
    <p:sldId id="273" r:id="rId17"/>
    <p:sldId id="274" r:id="rId18"/>
    <p:sldId id="278" r:id="rId19"/>
    <p:sldId id="289" r:id="rId20"/>
    <p:sldId id="287" r:id="rId21"/>
    <p:sldId id="283" r:id="rId22"/>
    <p:sldId id="284" r:id="rId23"/>
    <p:sldId id="281" r:id="rId24"/>
  </p:sldIdLst>
  <p:sldSz cx="9144000" cy="6858000" type="screen4x3"/>
  <p:notesSz cx="6858000" cy="9144000"/>
  <p:embeddedFontLst>
    <p:embeddedFont>
      <p:font typeface="Arial Black" panose="020B0A04020102020204" pitchFamily="34" charset="0"/>
      <p:regular r:id="rId26"/>
      <p:bold r:id="rId27"/>
    </p:embeddedFont>
    <p:embeddedFont>
      <p:font typeface="Arial Rounded MT Bold" panose="020F0704030504030204" pitchFamily="34" charset="0"/>
      <p:regular r:id="rId28"/>
    </p:embeddedFont>
    <p:embeddedFont>
      <p:font typeface="Calibri" panose="020F0502020204030204" pitchFamily="34" charset="0"/>
      <p:regular r:id="rId29"/>
      <p:bold r:id="rId30"/>
      <p:italic r:id="rId31"/>
      <p:boldItalic r:id="rId32"/>
    </p:embeddedFont>
    <p:embeddedFont>
      <p:font typeface="Helvetica Neue" panose="020B0604020202020204" charset="0"/>
      <p:regular r:id="rId33"/>
      <p:bold r:id="rId34"/>
      <p:italic r:id="rId35"/>
      <p:boldItalic r:id="rId36"/>
    </p:embeddedFont>
    <p:embeddedFont>
      <p:font typeface="Nunito" pitchFamily="2"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atima Chami"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00FF99"/>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AA50FE-F197-4140-AA88-45A73F0A3B48}">
  <a:tblStyle styleId="{B9AA50FE-F197-4140-AA88-45A73F0A3B4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792" autoAdjust="0"/>
  </p:normalViewPr>
  <p:slideViewPr>
    <p:cSldViewPr snapToGrid="0">
      <p:cViewPr>
        <p:scale>
          <a:sx n="76" d="100"/>
          <a:sy n="76" d="100"/>
        </p:scale>
        <p:origin x="1000" y="-3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11-13T12:28:41.637" idx="1">
    <p:pos x="6027" y="-33"/>
    <p:text>It would be good to have an updated graph on number of users per discipline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11-14T12:45:40.622" idx="3">
    <p:pos x="6000" y="0"/>
    <p:text>very dense slide. perhaps could spread it into two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0" name="Google Shape;160;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200"/>
              <a:buFont typeface="Calibri"/>
              <a:buNone/>
            </a:pPr>
            <a:r>
              <a:rPr lang="en-GB" dirty="0"/>
              <a:t>Data volume via CEDA archive app(http://cedaarchiveapp.ceda.ac.uk/cedaarchiveapp/fileset/index/?search=%2Fbadc%2F). Search /</a:t>
            </a:r>
            <a:r>
              <a:rPr lang="en-GB" dirty="0" err="1"/>
              <a:t>badc</a:t>
            </a:r>
            <a:r>
              <a:rPr lang="en-GB" dirty="0"/>
              <a:t> for atmospheric, /</a:t>
            </a:r>
            <a:r>
              <a:rPr lang="en-GB" dirty="0" err="1"/>
              <a:t>neodc</a:t>
            </a:r>
            <a:r>
              <a:rPr lang="en-GB" dirty="0"/>
              <a:t> for EO – scroll to bottom for totals. No of files via same search.</a:t>
            </a:r>
          </a:p>
          <a:p>
            <a:pPr marL="0" marR="0" lvl="0" indent="0" algn="l" rtl="0">
              <a:spcBef>
                <a:spcPts val="0"/>
              </a:spcBef>
              <a:spcAft>
                <a:spcPts val="0"/>
              </a:spcAft>
              <a:buClr>
                <a:schemeClr val="dk1"/>
              </a:buClr>
              <a:buSzPts val="1200"/>
              <a:buFont typeface="Calibri"/>
              <a:buNone/>
            </a:pPr>
            <a:endParaRPr lang="en-GB" dirty="0"/>
          </a:p>
          <a:p>
            <a:pPr marL="0" marR="0" lvl="0" indent="0" algn="l" rtl="0">
              <a:spcBef>
                <a:spcPts val="0"/>
              </a:spcBef>
              <a:spcAft>
                <a:spcPts val="0"/>
              </a:spcAft>
              <a:buClr>
                <a:schemeClr val="dk1"/>
              </a:buClr>
              <a:buSzPts val="1200"/>
              <a:buFont typeface="Calibri"/>
              <a:buNone/>
            </a:pPr>
            <a:r>
              <a:rPr lang="en-GB" dirty="0"/>
              <a:t>No of registered users is from </a:t>
            </a:r>
            <a:r>
              <a:rPr lang="en-GB" dirty="0" err="1"/>
              <a:t>CEDAdb</a:t>
            </a:r>
            <a:r>
              <a:rPr lang="en-GB" dirty="0"/>
              <a:t> (http://cedadb.ceda.ac.uk/admin/udbadmin/user/?q=) – scroll to bottom for total. Some are duplicates, and its for everyone that’s registered ever. Not actually active users. </a:t>
            </a:r>
          </a:p>
          <a:p>
            <a:pPr marL="0" marR="0" lvl="0" indent="0" algn="l" rtl="0">
              <a:spcBef>
                <a:spcPts val="0"/>
              </a:spcBef>
              <a:spcAft>
                <a:spcPts val="0"/>
              </a:spcAft>
              <a:buClr>
                <a:schemeClr val="dk1"/>
              </a:buClr>
              <a:buSzPts val="1200"/>
              <a:buFont typeface="Calibri"/>
              <a:buNone/>
            </a:pPr>
            <a:endParaRPr lang="en-GB" dirty="0"/>
          </a:p>
          <a:p>
            <a:pPr marL="0" marR="0" lvl="0" indent="0" algn="l" rtl="0">
              <a:spcBef>
                <a:spcPts val="0"/>
              </a:spcBef>
              <a:spcAft>
                <a:spcPts val="0"/>
              </a:spcAft>
              <a:buClr>
                <a:schemeClr val="dk1"/>
              </a:buClr>
              <a:buSzPts val="1200"/>
              <a:buFont typeface="Calibri"/>
              <a:buNone/>
            </a:pPr>
            <a:r>
              <a:rPr lang="en-GB" dirty="0"/>
              <a:t>Users by discipline is harder to update. Need to find where this info came from – waiting for Victoria to come back.</a:t>
            </a:r>
          </a:p>
          <a:p>
            <a:pPr marL="0" marR="0" lvl="0" indent="0" algn="l" rtl="0">
              <a:spcBef>
                <a:spcPts val="0"/>
              </a:spcBef>
              <a:spcAft>
                <a:spcPts val="0"/>
              </a:spcAft>
              <a:buClr>
                <a:schemeClr val="dk1"/>
              </a:buClr>
              <a:buSzPts val="1200"/>
              <a:buFont typeface="Calibri"/>
              <a:buNone/>
            </a:pPr>
            <a:endParaRPr lang="en-GB" dirty="0"/>
          </a:p>
          <a:p>
            <a:pPr marL="0" marR="0" lvl="0" indent="0" algn="l" rtl="0">
              <a:spcBef>
                <a:spcPts val="0"/>
              </a:spcBef>
              <a:spcAft>
                <a:spcPts val="0"/>
              </a:spcAft>
              <a:buClr>
                <a:schemeClr val="dk1"/>
              </a:buClr>
              <a:buSzPts val="1200"/>
              <a:buFont typeface="Calibri"/>
              <a:buNone/>
            </a:pPr>
            <a:r>
              <a:rPr lang="en-GB" dirty="0"/>
              <a:t>That is a large amount of data and a lot of computers, but CEDA is staffed by just 26 people.</a:t>
            </a:r>
          </a:p>
          <a:p>
            <a:pPr marL="0" marR="0" lvl="0" indent="0" algn="l" rtl="0">
              <a:spcBef>
                <a:spcPts val="0"/>
              </a:spcBef>
              <a:spcAft>
                <a:spcPts val="0"/>
              </a:spcAft>
              <a:buClr>
                <a:schemeClr val="dk1"/>
              </a:buClr>
              <a:buSzPts val="1200"/>
              <a:buFont typeface="Calibri"/>
              <a:buNone/>
            </a:pPr>
            <a:endParaRPr lang="en-GB" dirty="0"/>
          </a:p>
          <a:p>
            <a:pPr marL="0" marR="0" lvl="0" indent="0" algn="l" rtl="0">
              <a:spcBef>
                <a:spcPts val="0"/>
              </a:spcBef>
              <a:spcAft>
                <a:spcPts val="0"/>
              </a:spcAft>
              <a:buClr>
                <a:schemeClr val="dk1"/>
              </a:buClr>
              <a:buSzPts val="1200"/>
              <a:buFont typeface="Calibri"/>
              <a:buNone/>
            </a:pPr>
            <a:r>
              <a:rPr lang="en-GB" dirty="0"/>
              <a:t>CEDA staff regularly collaborate with atmospheric and environmental scientists and other data scientists through participation in national and international projects.</a:t>
            </a:r>
          </a:p>
        </p:txBody>
      </p:sp>
      <p:sp>
        <p:nvSpPr>
          <p:cNvPr id="339" name="Google Shape;339;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Clr>
                <a:schemeClr val="dk1"/>
              </a:buClr>
              <a:buSzPts val="1200"/>
              <a:buFont typeface="Calibri"/>
              <a:buNone/>
            </a:pPr>
            <a:fld id="{00000000-1234-1234-1234-123412341234}" type="slidenum">
              <a:rPr lang="en-GB" sz="1200">
                <a:solidFill>
                  <a:schemeClr val="dk1"/>
                </a:solidFill>
                <a:latin typeface="Calibri"/>
                <a:ea typeface="Calibri"/>
                <a:cs typeface="Calibri"/>
                <a:sym typeface="Calibri"/>
              </a:rPr>
              <a:t>11</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7" name="Google Shape;35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
        <p:nvSpPr>
          <p:cNvPr id="358" name="Google Shape;358;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7eb6cc2da_0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JASMIN = </a:t>
            </a:r>
            <a:r>
              <a:rPr lang="en-GB" u="sng"/>
              <a:t>J</a:t>
            </a:r>
            <a:r>
              <a:rPr lang="en-GB"/>
              <a:t>oint </a:t>
            </a:r>
            <a:r>
              <a:rPr lang="en-GB" u="sng"/>
              <a:t>A</a:t>
            </a:r>
            <a:r>
              <a:rPr lang="en-GB"/>
              <a:t>nalysis </a:t>
            </a:r>
            <a:r>
              <a:rPr lang="en-GB" u="sng"/>
              <a:t>S</a:t>
            </a:r>
            <a:r>
              <a:rPr lang="en-GB"/>
              <a:t>ystem </a:t>
            </a:r>
            <a:r>
              <a:rPr lang="en-GB" u="sng"/>
              <a:t>M</a:t>
            </a:r>
            <a:r>
              <a:rPr lang="en-GB"/>
              <a:t>eeting </a:t>
            </a:r>
            <a:r>
              <a:rPr lang="en-GB" u="sng"/>
              <a:t>I</a:t>
            </a:r>
            <a:r>
              <a:rPr lang="en-GB"/>
              <a:t>nfrastructure </a:t>
            </a:r>
            <a:r>
              <a:rPr lang="en-GB" u="sng"/>
              <a:t>N</a:t>
            </a:r>
            <a:r>
              <a:rPr lang="en-GB"/>
              <a:t>eeds. A “Super Data Cluster” not a “Super Computer” </a:t>
            </a:r>
            <a:endParaRPr/>
          </a:p>
          <a:p>
            <a:pPr marL="0" lvl="0" indent="0" algn="l" rtl="0">
              <a:spcBef>
                <a:spcPts val="0"/>
              </a:spcBef>
              <a:spcAft>
                <a:spcPts val="0"/>
              </a:spcAft>
              <a:buNone/>
            </a:pPr>
            <a:r>
              <a:rPr lang="en-GB"/>
              <a:t>1700 users</a:t>
            </a:r>
            <a:endParaRPr/>
          </a:p>
          <a:p>
            <a:pPr marL="0" lvl="0" indent="0" algn="l" rtl="0">
              <a:spcBef>
                <a:spcPts val="0"/>
              </a:spcBef>
              <a:spcAft>
                <a:spcPts val="0"/>
              </a:spcAft>
              <a:buClr>
                <a:schemeClr val="dk1"/>
              </a:buClr>
              <a:buFont typeface="Arial"/>
              <a:buNone/>
            </a:pPr>
            <a:endParaRPr/>
          </a:p>
        </p:txBody>
      </p:sp>
      <p:sp>
        <p:nvSpPr>
          <p:cNvPr id="381" name="Google Shape;381;g47eb6cc2da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19:notes"/>
          <p:cNvSpPr>
            <a:spLocks noGrp="1" noRot="1" noChangeAspect="1"/>
          </p:cNvSpPr>
          <p:nvPr>
            <p:ph type="sldImg" idx="2"/>
          </p:nvPr>
        </p:nvSpPr>
        <p:spPr>
          <a:xfrm>
            <a:off x="1143000" y="685800"/>
            <a:ext cx="4567238" cy="3424238"/>
          </a:xfrm>
          <a:custGeom>
            <a:avLst/>
            <a:gdLst/>
            <a:ahLst/>
            <a:cxnLst/>
            <a:rect l="l" t="t" r="r" b="b"/>
            <a:pathLst>
              <a:path w="120000" h="120000" extrusionOk="0">
                <a:moveTo>
                  <a:pt x="0" y="0"/>
                </a:moveTo>
                <a:lnTo>
                  <a:pt x="120000" y="0"/>
                </a:lnTo>
                <a:lnTo>
                  <a:pt x="120000" y="120000"/>
                </a:lnTo>
                <a:lnTo>
                  <a:pt x="0" y="120000"/>
                </a:lnTo>
                <a:close/>
              </a:path>
            </a:pathLst>
          </a:custGeom>
          <a:solidFill>
            <a:srgbClr val="99CCFF"/>
          </a:solidFill>
          <a:ln w="25400" cap="flat" cmpd="sng">
            <a:solidFill>
              <a:srgbClr val="000000"/>
            </a:solidFill>
            <a:prstDash val="solid"/>
            <a:round/>
            <a:headEnd type="none" w="sm" len="sm"/>
            <a:tailEnd type="none" w="sm" len="sm"/>
          </a:ln>
        </p:spPr>
      </p:sp>
      <p:sp>
        <p:nvSpPr>
          <p:cNvPr id="395" name="Google Shape;395;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47eb6cc2da_0_16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47eb6cc2da_0_1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 typeface="Arial" panose="020B0604020202020204" pitchFamily="34" charset="0"/>
              <a:buChar char="•"/>
            </a:pPr>
            <a:r>
              <a:rPr lang="en-GB" dirty="0"/>
              <a:t>Group</a:t>
            </a:r>
            <a:r>
              <a:rPr lang="en-GB" baseline="0" dirty="0"/>
              <a:t> workspaces are allocated to individual projects. One common mistake is that users think that because their data is in a GWS, it is also in the CEDA archive. NO!!! GWSs are administered only for that particular project and have a nominated manager. It’s up to the manager to take backups, if needed, but there is no guarantee that a GWS will be backed up!</a:t>
            </a:r>
          </a:p>
          <a:p>
            <a:pPr marL="171450" lvl="0" indent="-171450" algn="l" rtl="0">
              <a:spcBef>
                <a:spcPts val="0"/>
              </a:spcBef>
              <a:spcAft>
                <a:spcPts val="0"/>
              </a:spcAft>
              <a:buFont typeface="Arial" panose="020B0604020202020204" pitchFamily="34" charset="0"/>
              <a:buChar char="•"/>
            </a:pPr>
            <a:r>
              <a:rPr lang="en-GB" baseline="0" dirty="0"/>
              <a:t>The CEDA Archive is a separate chunk of storage. Registered JASMIN users have read-only access but NOT write! To move data during or after a project from a GWS to the CEDA archive, it’s necessary to have submitted a formal Data Management Plan to CEDA. This details things like what data will be stored, the volume, and how long it should be kept, etc.</a:t>
            </a:r>
          </a:p>
          <a:p>
            <a:pPr marL="171450" lvl="0" indent="-171450" algn="l" rtl="0">
              <a:spcBef>
                <a:spcPts val="0"/>
              </a:spcBef>
              <a:spcAft>
                <a:spcPts val="0"/>
              </a:spcAft>
              <a:buFont typeface="Arial" panose="020B0604020202020204" pitchFamily="34" charset="0"/>
              <a:buChar char="•"/>
            </a:pPr>
            <a:r>
              <a:rPr lang="en-GB" baseline="0" dirty="0"/>
              <a:t>The advantage is that a project that produces and/or processes data on any part of JASMIN can have access to the same data analysis software and can perform comparisons of their own data to data in the CEDA archive without having to do complex and time consuming data transfers to their own institutions.</a:t>
            </a:r>
          </a:p>
          <a:p>
            <a:pPr marL="171450" lvl="0" indent="-171450" algn="l" rtl="0">
              <a:spcBef>
                <a:spcPts val="0"/>
              </a:spcBef>
              <a:spcAft>
                <a:spcPts val="0"/>
              </a:spcAft>
              <a:buFont typeface="Arial" panose="020B0604020202020204" pitchFamily="34" charset="0"/>
              <a:buChar char="•"/>
            </a:pPr>
            <a:r>
              <a:rPr lang="en-GB" baseline="0" dirty="0"/>
              <a:t>Collaborators from many institutions can work together on one project. They can all have access to their project workspace, which allows them to share whatever data and software are needed for their work, even if none of the data is ever destined for the CEDA archive.</a:t>
            </a:r>
          </a:p>
          <a:p>
            <a:pPr marL="171450" lvl="0" indent="-171450" algn="l" rtl="0">
              <a:spcBef>
                <a:spcPts val="0"/>
              </a:spcBef>
              <a:spcAft>
                <a:spcPts val="0"/>
              </a:spcAft>
              <a:buFont typeface="Arial" panose="020B0604020202020204" pitchFamily="34" charset="0"/>
              <a:buChar char="•"/>
            </a:pPr>
            <a:r>
              <a:rPr lang="en-GB" baseline="0" dirty="0"/>
              <a:t>They can run web services on project VMs to give wider access to their data.</a:t>
            </a:r>
          </a:p>
          <a:p>
            <a:pPr marL="171450" lvl="0" indent="-171450" algn="l" rtl="0">
              <a:spcBef>
                <a:spcPts val="0"/>
              </a:spcBef>
              <a:spcAft>
                <a:spcPts val="0"/>
              </a:spcAft>
              <a:buFont typeface="Arial" panose="020B0604020202020204" pitchFamily="34" charset="0"/>
              <a:buChar char="•"/>
            </a:pPr>
            <a:r>
              <a:rPr lang="en-GB" baseline="0" dirty="0"/>
              <a:t>And all JASMIN users have access to the LOTUS part of the machine, which is for computationally expensive data analysis.</a:t>
            </a:r>
          </a:p>
          <a:p>
            <a:pPr marL="0" lvl="0" indent="0" algn="l" rtl="0">
              <a:spcBef>
                <a:spcPts val="0"/>
              </a:spcBef>
              <a:spcAft>
                <a:spcPts val="0"/>
              </a:spcAft>
              <a:buNone/>
            </a:pPr>
            <a:endParaRPr dirty="0"/>
          </a:p>
        </p:txBody>
      </p:sp>
      <p:sp>
        <p:nvSpPr>
          <p:cNvPr id="474" name="Google Shape;474;g47eb6cc2da_0_1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6055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t>The cloud service has developed over a number of evolutionary steps and today </a:t>
            </a:r>
            <a:endParaRPr/>
          </a:p>
          <a:p>
            <a:pPr marL="0" lvl="0" indent="0" algn="l" rtl="0">
              <a:spcBef>
                <a:spcPts val="0"/>
              </a:spcBef>
              <a:spcAft>
                <a:spcPts val="0"/>
              </a:spcAft>
              <a:buNone/>
            </a:pPr>
            <a:r>
              <a:rPr lang="en-GB"/>
              <a:t>hosts around twenty separate tenancies for a range of groups and collaborative projects. A number of usage patterns have emerged, for example, the </a:t>
            </a:r>
            <a:endParaRPr/>
          </a:p>
          <a:p>
            <a:pPr marL="457200" lvl="1" indent="0" algn="l" rtl="0">
              <a:spcBef>
                <a:spcPts val="0"/>
              </a:spcBef>
              <a:spcAft>
                <a:spcPts val="0"/>
              </a:spcAft>
              <a:buNone/>
            </a:pPr>
            <a:r>
              <a:rPr lang="en-GB"/>
              <a:t>hosting of portals and web services to front data from group workspaces or the archive to </a:t>
            </a:r>
            <a:endParaRPr/>
          </a:p>
          <a:p>
            <a:pPr marL="457200" lvl="1" indent="0" algn="l" rtl="0">
              <a:spcBef>
                <a:spcPts val="0"/>
              </a:spcBef>
              <a:spcAft>
                <a:spcPts val="0"/>
              </a:spcAft>
              <a:buNone/>
            </a:pPr>
            <a:r>
              <a:rPr lang="en-GB"/>
              <a:t>the provision of full virtual research environments such as ESA Thematic Exploitation Platforms or the NERC DataLab currently under development. </a:t>
            </a:r>
            <a:endParaRPr/>
          </a:p>
          <a:p>
            <a:pPr marL="457200" lvl="1" indent="0" algn="l" rtl="0">
              <a:spcBef>
                <a:spcPts val="0"/>
              </a:spcBef>
              <a:spcAft>
                <a:spcPts val="0"/>
              </a:spcAft>
              <a:buNone/>
            </a:pPr>
            <a:r>
              <a:rPr lang="en-GB"/>
              <a:t>It has also been employed as a means to deliver teaching courses via Desktop-as-a-Service and Jupyter Notebook systems. </a:t>
            </a:r>
            <a:endParaRPr/>
          </a:p>
          <a:p>
            <a:pPr marL="0" lvl="0" indent="0" algn="l" rtl="0">
              <a:spcBef>
                <a:spcPts val="0"/>
              </a:spcBef>
              <a:spcAft>
                <a:spcPts val="0"/>
              </a:spcAft>
              <a:buNone/>
            </a:pPr>
            <a:endParaRPr/>
          </a:p>
        </p:txBody>
      </p:sp>
      <p:sp>
        <p:nvSpPr>
          <p:cNvPr id="256" name="Google Shape;256;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extLst>
      <p:ext uri="{BB962C8B-B14F-4D97-AF65-F5344CB8AC3E}">
        <p14:creationId xmlns:p14="http://schemas.microsoft.com/office/powerpoint/2010/main" val="11401714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lang="en-GB" dirty="0"/>
          </a:p>
          <a:p>
            <a:pPr marL="0" lvl="0" indent="0" algn="l" rtl="0">
              <a:spcBef>
                <a:spcPts val="0"/>
              </a:spcBef>
              <a:spcAft>
                <a:spcPts val="0"/>
              </a:spcAft>
              <a:buNone/>
            </a:pPr>
            <a:r>
              <a:rPr lang="en-GB" dirty="0"/>
              <a:t>NCAS carries out research in</a:t>
            </a:r>
            <a:endParaRPr dirty="0"/>
          </a:p>
          <a:p>
            <a:pPr marL="0" lvl="0" indent="0" algn="l" rtl="0">
              <a:spcBef>
                <a:spcPts val="0"/>
              </a:spcBef>
              <a:spcAft>
                <a:spcPts val="0"/>
              </a:spcAft>
              <a:buNone/>
            </a:pPr>
            <a:r>
              <a:rPr lang="en-GB" dirty="0"/>
              <a:t>- The science of climate change, including modelling and predictions</a:t>
            </a:r>
            <a:endParaRPr dirty="0"/>
          </a:p>
          <a:p>
            <a:pPr marL="0" lvl="0" indent="0" algn="l" rtl="0">
              <a:spcBef>
                <a:spcPts val="0"/>
              </a:spcBef>
              <a:spcAft>
                <a:spcPts val="0"/>
              </a:spcAft>
              <a:buNone/>
            </a:pPr>
            <a:r>
              <a:rPr lang="en-GB" dirty="0"/>
              <a:t>- Atmospheric composition, including air quality</a:t>
            </a:r>
            <a:endParaRPr dirty="0"/>
          </a:p>
          <a:p>
            <a:pPr marL="0" lvl="0" indent="0" algn="l" rtl="0">
              <a:spcBef>
                <a:spcPts val="0"/>
              </a:spcBef>
              <a:spcAft>
                <a:spcPts val="0"/>
              </a:spcAft>
              <a:buNone/>
            </a:pPr>
            <a:r>
              <a:rPr lang="en-GB" dirty="0"/>
              <a:t>- Weather, including hazardous weather</a:t>
            </a:r>
            <a:endParaRPr dirty="0"/>
          </a:p>
          <a:p>
            <a:pPr marL="0" lvl="0" indent="0" algn="l" rtl="0">
              <a:spcBef>
                <a:spcPts val="0"/>
              </a:spcBef>
              <a:spcAft>
                <a:spcPts val="0"/>
              </a:spcAft>
              <a:buClr>
                <a:schemeClr val="dk1"/>
              </a:buClr>
              <a:buSzPts val="1200"/>
              <a:buFont typeface="Calibri"/>
              <a:buNone/>
            </a:pPr>
            <a:r>
              <a:rPr lang="en-GB" dirty="0"/>
              <a:t>- Technologies for observing and modelling the atmosphere</a:t>
            </a:r>
            <a:endParaRPr dirty="0"/>
          </a:p>
          <a:p>
            <a:pPr marL="171450" lvl="0" indent="-95250" algn="l" rtl="0">
              <a:spcBef>
                <a:spcPts val="0"/>
              </a:spcBef>
              <a:spcAft>
                <a:spcPts val="0"/>
              </a:spcAft>
              <a:buClr>
                <a:schemeClr val="dk1"/>
              </a:buClr>
              <a:buSzPts val="1200"/>
              <a:buFont typeface="Calibri"/>
              <a:buNone/>
            </a:pPr>
            <a:endParaRPr dirty="0"/>
          </a:p>
          <a:p>
            <a:pPr marL="171450" lvl="0" indent="-171450" algn="l" rtl="0">
              <a:spcBef>
                <a:spcPts val="0"/>
              </a:spcBef>
              <a:spcAft>
                <a:spcPts val="0"/>
              </a:spcAft>
              <a:buClr>
                <a:schemeClr val="dk1"/>
              </a:buClr>
              <a:buSzPts val="1200"/>
              <a:buFont typeface="Calibri"/>
              <a:buChar char="-"/>
            </a:pPr>
            <a:r>
              <a:rPr lang="en-GB" dirty="0"/>
              <a:t>Plus national facilities to support atmospheric science for the whole of NERC and the wider academic community:</a:t>
            </a:r>
            <a:endParaRPr dirty="0"/>
          </a:p>
          <a:p>
            <a:pPr marL="0" lvl="0" indent="0" algn="l" rtl="0">
              <a:spcBef>
                <a:spcPts val="0"/>
              </a:spcBef>
              <a:spcAft>
                <a:spcPts val="0"/>
              </a:spcAft>
              <a:buClr>
                <a:schemeClr val="dk1"/>
              </a:buClr>
              <a:buSzPts val="1200"/>
              <a:buFont typeface="Calibri"/>
              <a:buNone/>
            </a:pPr>
            <a:r>
              <a:rPr lang="en-GB" dirty="0"/>
              <a:t>world-leading research aircraft, a ground-based instrumentation pool, access to computer models and facilities for storing and accessing data. This is “National Capability”.</a:t>
            </a:r>
            <a:endParaRPr dirty="0"/>
          </a:p>
          <a:p>
            <a:pPr marL="0" lvl="0" indent="0" algn="l" rtl="0">
              <a:spcBef>
                <a:spcPts val="0"/>
              </a:spcBef>
              <a:spcAft>
                <a:spcPts val="0"/>
              </a:spcAft>
              <a:buNone/>
            </a:pPr>
            <a:endParaRPr dirty="0"/>
          </a:p>
        </p:txBody>
      </p:sp>
      <p:sp>
        <p:nvSpPr>
          <p:cNvPr id="166" name="Google Shape;1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1" name="Google Shape;21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This slide illustrates that the computations are carried out by breaking down the global model into horizontal grid boxes and vertical levels. The resolution can vary from several degrees lat-lon and, say, 30 levels to just a few km in the horizontal and 100 levels in the vertical. Each model resolution has to work with the underlying software, such as MPI parallel libraries.</a:t>
            </a:r>
            <a:endParaRPr/>
          </a:p>
        </p:txBody>
      </p:sp>
      <p:sp>
        <p:nvSpPr>
          <p:cNvPr id="236" name="Google Shape;236;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a:t>Here are some examples of the different model configurations that are available, their horizontal resolutions, and their scientific uses.</a:t>
            </a:r>
            <a:endParaRPr/>
          </a:p>
        </p:txBody>
      </p:sp>
      <p:sp>
        <p:nvSpPr>
          <p:cNvPr id="256" name="Google Shape;2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r>
              <a:rPr lang="en-GB"/>
              <a:t>N.B. Computer scientists sometimes mean a machine room when they use the term “Data Centre”, but here we mean it in the wider sense of an actively curated archive. Staff at NERC data centres provide user support for those wanting to archive and access data, besides maintaining the physical archive itself.</a:t>
            </a:r>
            <a:endParaRPr/>
          </a:p>
        </p:txBody>
      </p:sp>
      <p:sp>
        <p:nvSpPr>
          <p:cNvPr id="318" name="Google Shape;318;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Text only" type="title">
  <p:cSld name="TITL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342355" y="3326682"/>
            <a:ext cx="7772400"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342355" y="4202927"/>
            <a:ext cx="6858000"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400"/>
              <a:buNone/>
              <a:defRPr sz="24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 name="Google Shape;19;p2"/>
          <p:cNvPicPr preferRelativeResize="0"/>
          <p:nvPr/>
        </p:nvPicPr>
        <p:blipFill rotWithShape="1">
          <a:blip r:embed="rId2">
            <a:alphaModFix/>
          </a:blip>
          <a:srcRect/>
          <a:stretch/>
        </p:blipFill>
        <p:spPr>
          <a:xfrm>
            <a:off x="0" y="0"/>
            <a:ext cx="3068790" cy="872231"/>
          </a:xfrm>
          <a:prstGeom prst="rect">
            <a:avLst/>
          </a:prstGeom>
          <a:noFill/>
          <a:ln>
            <a:noFill/>
          </a:ln>
        </p:spPr>
      </p:pic>
      <p:pic>
        <p:nvPicPr>
          <p:cNvPr id="20" name="Google Shape;20;p2"/>
          <p:cNvPicPr preferRelativeResize="0"/>
          <p:nvPr/>
        </p:nvPicPr>
        <p:blipFill rotWithShape="1">
          <a:blip r:embed="rId3">
            <a:alphaModFix/>
          </a:blip>
          <a:srcRect l="8166" r="54884"/>
          <a:stretch/>
        </p:blipFill>
        <p:spPr>
          <a:xfrm>
            <a:off x="2998066" y="-33453"/>
            <a:ext cx="1230489" cy="946502"/>
          </a:xfrm>
          <a:prstGeom prst="rect">
            <a:avLst/>
          </a:prstGeom>
          <a:noFill/>
          <a:ln>
            <a:noFill/>
          </a:ln>
        </p:spPr>
      </p:pic>
      <p:pic>
        <p:nvPicPr>
          <p:cNvPr id="21" name="Google Shape;21;p2"/>
          <p:cNvPicPr preferRelativeResize="0"/>
          <p:nvPr/>
        </p:nvPicPr>
        <p:blipFill rotWithShape="1">
          <a:blip r:embed="rId2">
            <a:alphaModFix/>
          </a:blip>
          <a:srcRect l="47145" r="47696"/>
          <a:stretch/>
        </p:blipFill>
        <p:spPr>
          <a:xfrm>
            <a:off x="2853100" y="0"/>
            <a:ext cx="158323" cy="872231"/>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1"/>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1"/>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1"/>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1"/>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6"/>
        <p:cNvGrpSpPr/>
        <p:nvPr/>
      </p:nvGrpSpPr>
      <p:grpSpPr>
        <a:xfrm>
          <a:off x="0" y="0"/>
          <a:ext cx="0" cy="0"/>
          <a:chOff x="0" y="0"/>
          <a:chExt cx="0" cy="0"/>
        </a:xfrm>
      </p:grpSpPr>
      <p:sp>
        <p:nvSpPr>
          <p:cNvPr id="67" name="Google Shape;67;p12"/>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2"/>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69" name="Google Shape;69;p12"/>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2"/>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2"/>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3"/>
          <p:cNvSpPr txBox="1">
            <a:spLocks noGrp="1"/>
          </p:cNvSpPr>
          <p:nvPr>
            <p:ph type="body" idx="1"/>
          </p:nvPr>
        </p:nvSpPr>
        <p:spPr>
          <a:xfrm>
            <a:off x="62865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3"/>
          <p:cNvSpPr txBox="1">
            <a:spLocks noGrp="1"/>
          </p:cNvSpPr>
          <p:nvPr>
            <p:ph type="body" idx="2"/>
          </p:nvPr>
        </p:nvSpPr>
        <p:spPr>
          <a:xfrm>
            <a:off x="4648200" y="1825625"/>
            <a:ext cx="386715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3"/>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3"/>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3"/>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79"/>
        <p:cNvGrpSpPr/>
        <p:nvPr/>
      </p:nvGrpSpPr>
      <p:grpSpPr>
        <a:xfrm>
          <a:off x="0" y="0"/>
          <a:ext cx="0" cy="0"/>
          <a:chOff x="0" y="0"/>
          <a:chExt cx="0" cy="0"/>
        </a:xfrm>
      </p:grpSpPr>
      <p:sp>
        <p:nvSpPr>
          <p:cNvPr id="80" name="Google Shape;80;p14"/>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4"/>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2" name="Google Shape;82;p14"/>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14"/>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4" name="Google Shape;84;p14"/>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4"/>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4"/>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4"/>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15"/>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5"/>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5"/>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5"/>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4" name="Google Shape;94;p16"/>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5" name="Google Shape;95;p16"/>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96" name="Google Shape;96;p16"/>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7" name="Google Shape;97;p16"/>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6"/>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6"/>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2" name="Google Shape;102;p17"/>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3" name="Google Shape;103;p17"/>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4" name="Google Shape;104;p17"/>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7"/>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17"/>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18"/>
          <p:cNvSpPr txBox="1">
            <a:spLocks noGrp="1"/>
          </p:cNvSpPr>
          <p:nvPr>
            <p:ph type="body" idx="1"/>
          </p:nvPr>
        </p:nvSpPr>
        <p:spPr>
          <a:xfrm rot="5400000">
            <a:off x="2396331" y="57944"/>
            <a:ext cx="4351338"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1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rot="5400000">
            <a:off x="4623593" y="2285206"/>
            <a:ext cx="5811838" cy="1971675"/>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5" name="Google Shape;115;p19"/>
          <p:cNvSpPr txBox="1">
            <a:spLocks noGrp="1"/>
          </p:cNvSpPr>
          <p:nvPr>
            <p:ph type="body" idx="1"/>
          </p:nvPr>
        </p:nvSpPr>
        <p:spPr>
          <a:xfrm rot="5400000">
            <a:off x="604044" y="389732"/>
            <a:ext cx="5811838" cy="5762625"/>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6" name="Google Shape;116;p1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2"/>
        <p:cNvGrpSpPr/>
        <p:nvPr/>
      </p:nvGrpSpPr>
      <p:grpSpPr>
        <a:xfrm>
          <a:off x="0" y="0"/>
          <a:ext cx="0" cy="0"/>
          <a:chOff x="0" y="0"/>
          <a:chExt cx="0" cy="0"/>
        </a:xfrm>
      </p:grpSpPr>
      <p:sp>
        <p:nvSpPr>
          <p:cNvPr id="23" name="Google Shape;23;p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4"/>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with image">
  <p:cSld name="Content slide with image">
    <p:spTree>
      <p:nvGrpSpPr>
        <p:cNvPr id="1" name="Shape 32"/>
        <p:cNvGrpSpPr/>
        <p:nvPr/>
      </p:nvGrpSpPr>
      <p:grpSpPr>
        <a:xfrm>
          <a:off x="0" y="0"/>
          <a:ext cx="0" cy="0"/>
          <a:chOff x="0" y="0"/>
          <a:chExt cx="0" cy="0"/>
        </a:xfrm>
      </p:grpSpPr>
      <p:cxnSp>
        <p:nvCxnSpPr>
          <p:cNvPr id="33" name="Google Shape;33;p5"/>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4" name="Google Shape;34;p5"/>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a:spLocks noGrp="1"/>
          </p:cNvSpPr>
          <p:nvPr>
            <p:ph type="pic" idx="2"/>
          </p:nvPr>
        </p:nvSpPr>
        <p:spPr>
          <a:xfrm>
            <a:off x="5346699" y="1308100"/>
            <a:ext cx="3435745" cy="4771700"/>
          </a:xfrm>
          <a:prstGeom prst="rect">
            <a:avLst/>
          </a:prstGeom>
          <a:solidFill>
            <a:srgbClr val="D8D8D8"/>
          </a:solid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1"/>
          </p:nvPr>
        </p:nvSpPr>
        <p:spPr>
          <a:xfrm>
            <a:off x="368300" y="1308100"/>
            <a:ext cx="4622800"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slide text only">
  <p:cSld name="Content slide text only">
    <p:spTree>
      <p:nvGrpSpPr>
        <p:cNvPr id="1" name="Shape 37"/>
        <p:cNvGrpSpPr/>
        <p:nvPr/>
      </p:nvGrpSpPr>
      <p:grpSpPr>
        <a:xfrm>
          <a:off x="0" y="0"/>
          <a:ext cx="0" cy="0"/>
          <a:chOff x="0" y="0"/>
          <a:chExt cx="0" cy="0"/>
        </a:xfrm>
      </p:grpSpPr>
      <p:cxnSp>
        <p:nvCxnSpPr>
          <p:cNvPr id="38" name="Google Shape;38;p6"/>
          <p:cNvCxnSpPr/>
          <p:nvPr/>
        </p:nvCxnSpPr>
        <p:spPr>
          <a:xfrm>
            <a:off x="406400" y="1028700"/>
            <a:ext cx="8424000" cy="0"/>
          </a:xfrm>
          <a:prstGeom prst="straightConnector1">
            <a:avLst/>
          </a:prstGeom>
          <a:noFill/>
          <a:ln w="9525" cap="flat" cmpd="sng">
            <a:solidFill>
              <a:schemeClr val="dk1"/>
            </a:solidFill>
            <a:prstDash val="solid"/>
            <a:miter lim="800000"/>
            <a:headEnd type="none" w="sm" len="sm"/>
            <a:tailEnd type="none" w="sm" len="sm"/>
          </a:ln>
        </p:spPr>
      </p:cxnSp>
      <p:sp>
        <p:nvSpPr>
          <p:cNvPr id="39" name="Google Shape;39;p6"/>
          <p:cNvSpPr txBox="1">
            <a:spLocks noGrp="1"/>
          </p:cNvSpPr>
          <p:nvPr>
            <p:ph type="ctrTitle"/>
          </p:nvPr>
        </p:nvSpPr>
        <p:spPr>
          <a:xfrm>
            <a:off x="368300" y="262840"/>
            <a:ext cx="8414144" cy="715085"/>
          </a:xfrm>
          <a:prstGeom prst="rect">
            <a:avLst/>
          </a:prstGeom>
          <a:noFill/>
          <a:ln>
            <a:noFill/>
          </a:ln>
        </p:spPr>
        <p:txBody>
          <a:bodyPr spcFirstLastPara="1" wrap="square" lIns="91425" tIns="45700" rIns="91425" bIns="45700" anchor="t" anchorCtr="0"/>
          <a:lstStyle>
            <a:lvl1pPr lvl="0" algn="l">
              <a:lnSpc>
                <a:spcPct val="90000"/>
              </a:lnSpc>
              <a:spcBef>
                <a:spcPts val="0"/>
              </a:spcBef>
              <a:spcAft>
                <a:spcPts val="0"/>
              </a:spcAft>
              <a:buClr>
                <a:schemeClr val="dk1"/>
              </a:buClr>
              <a:buSzPts val="3200"/>
              <a:buFont typeface="Calibri"/>
              <a:buNone/>
              <a:defRPr sz="32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68300" y="1308100"/>
            <a:ext cx="8414144" cy="4771700"/>
          </a:xfrm>
          <a:prstGeom prst="rect">
            <a:avLst/>
          </a:prstGeom>
          <a:noFill/>
          <a:ln>
            <a:noFill/>
          </a:ln>
        </p:spPr>
        <p:txBody>
          <a:bodyPr spcFirstLastPara="1" wrap="square" lIns="91425" tIns="45700" rIns="91425" bIns="45700" anchor="t" anchorCtr="0"/>
          <a:lstStyle>
            <a:lvl1pPr marL="457200" marR="0" lvl="0" indent="-228600" algn="l">
              <a:lnSpc>
                <a:spcPct val="100000"/>
              </a:lnSpc>
              <a:spcBef>
                <a:spcPts val="600"/>
              </a:spcBef>
              <a:spcAft>
                <a:spcPts val="0"/>
              </a:spcAft>
              <a:buClr>
                <a:schemeClr val="dk1"/>
              </a:buClr>
              <a:buSzPts val="2400"/>
              <a:buFont typeface="Arial"/>
              <a:buNone/>
              <a:defRPr sz="2400">
                <a:solidFill>
                  <a:schemeClr val="dk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 slide">
  <p:cSld name="Divider slide">
    <p:spTree>
      <p:nvGrpSpPr>
        <p:cNvPr id="1" name="Shape 41"/>
        <p:cNvGrpSpPr/>
        <p:nvPr/>
      </p:nvGrpSpPr>
      <p:grpSpPr>
        <a:xfrm>
          <a:off x="0" y="0"/>
          <a:ext cx="0" cy="0"/>
          <a:chOff x="0" y="0"/>
          <a:chExt cx="0" cy="0"/>
        </a:xfrm>
      </p:grpSpPr>
      <p:sp>
        <p:nvSpPr>
          <p:cNvPr id="42" name="Google Shape;42;p7"/>
          <p:cNvSpPr txBox="1">
            <a:spLocks noGrp="1"/>
          </p:cNvSpPr>
          <p:nvPr>
            <p:ph type="ctrTitle"/>
          </p:nvPr>
        </p:nvSpPr>
        <p:spPr>
          <a:xfrm>
            <a:off x="278855" y="2057036"/>
            <a:ext cx="4256859" cy="863191"/>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4000"/>
              <a:buFont typeface="Calibri"/>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subTitle" idx="1"/>
          </p:nvPr>
        </p:nvSpPr>
        <p:spPr>
          <a:xfrm>
            <a:off x="278854" y="2963405"/>
            <a:ext cx="4256859" cy="551951"/>
          </a:xfrm>
          <a:prstGeom prst="rect">
            <a:avLst/>
          </a:prstGeom>
          <a:noFill/>
          <a:ln>
            <a:noFill/>
          </a:ln>
        </p:spPr>
        <p:txBody>
          <a:bodyPr spcFirstLastPara="1" wrap="square" lIns="91425" tIns="45700" rIns="91425" bIns="45700" anchor="t" anchorCtr="0"/>
          <a:lstStyle>
            <a:lvl1pPr lvl="0" algn="l">
              <a:lnSpc>
                <a:spcPct val="90000"/>
              </a:lnSpc>
              <a:spcBef>
                <a:spcPts val="1000"/>
              </a:spcBef>
              <a:spcAft>
                <a:spcPts val="0"/>
              </a:spcAft>
              <a:buClr>
                <a:schemeClr val="dk1"/>
              </a:buClr>
              <a:buSzPts val="2000"/>
              <a:buNone/>
              <a:defRPr sz="2000">
                <a:solidFill>
                  <a:schemeClr val="dk1"/>
                </a:solidFill>
                <a:latin typeface="Calibri"/>
                <a:ea typeface="Calibri"/>
                <a:cs typeface="Calibri"/>
                <a:sym typeface="Calibri"/>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5"/>
        <p:cNvGrpSpPr/>
        <p:nvPr/>
      </p:nvGrpSpPr>
      <p:grpSpPr>
        <a:xfrm>
          <a:off x="0" y="0"/>
          <a:ext cx="0" cy="0"/>
          <a:chOff x="0" y="0"/>
          <a:chExt cx="0" cy="0"/>
        </a:xfrm>
      </p:grpSpPr>
      <p:sp>
        <p:nvSpPr>
          <p:cNvPr id="36" name="Google Shape;36;p30"/>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rmAutofit/>
          </a:bodyPr>
          <a:lstStyle>
            <a:lvl1pPr marR="0" lvl="0" algn="r" rtl="0">
              <a:lnSpc>
                <a:spcPct val="90000"/>
              </a:lnSpc>
              <a:spcBef>
                <a:spcPts val="0"/>
              </a:spcBef>
              <a:spcAft>
                <a:spcPts val="0"/>
              </a:spcAft>
              <a:buClr>
                <a:srgbClr val="032044"/>
              </a:buClr>
              <a:buSzPts val="3600"/>
              <a:buFont typeface="Arial"/>
              <a:buNone/>
              <a:defRPr sz="3600" b="0" i="0" u="none" strike="noStrike" cap="none">
                <a:solidFill>
                  <a:srgbClr val="032044"/>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extLst>
      <p:ext uri="{BB962C8B-B14F-4D97-AF65-F5344CB8AC3E}">
        <p14:creationId xmlns:p14="http://schemas.microsoft.com/office/powerpoint/2010/main" val="443153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slide text only">
    <p:spTree>
      <p:nvGrpSpPr>
        <p:cNvPr id="1" name=""/>
        <p:cNvGrpSpPr/>
        <p:nvPr/>
      </p:nvGrpSpPr>
      <p:grpSpPr>
        <a:xfrm>
          <a:off x="0" y="0"/>
          <a:ext cx="0" cy="0"/>
          <a:chOff x="0" y="0"/>
          <a:chExt cx="0" cy="0"/>
        </a:xfrm>
      </p:grpSpPr>
      <p:cxnSp>
        <p:nvCxnSpPr>
          <p:cNvPr id="18" name="Straight Connector 17"/>
          <p:cNvCxnSpPr/>
          <p:nvPr userDrawn="1"/>
        </p:nvCxnSpPr>
        <p:spPr>
          <a:xfrm>
            <a:off x="406400" y="1028700"/>
            <a:ext cx="842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itle 1"/>
          <p:cNvSpPr>
            <a:spLocks noGrp="1"/>
          </p:cNvSpPr>
          <p:nvPr>
            <p:ph type="ctrTitle" hasCustomPrompt="1"/>
          </p:nvPr>
        </p:nvSpPr>
        <p:spPr>
          <a:xfrm>
            <a:off x="406400" y="313615"/>
            <a:ext cx="6733371" cy="715085"/>
          </a:xfrm>
          <a:prstGeom prst="rect">
            <a:avLst/>
          </a:prstGeom>
        </p:spPr>
        <p:txBody>
          <a:bodyPr anchor="t"/>
          <a:lstStyle>
            <a:lvl1pPr algn="l">
              <a:defRPr sz="2800" baseline="0">
                <a:solidFill>
                  <a:srgbClr val="63666A"/>
                </a:solidFill>
                <a:latin typeface="+mn-lt"/>
              </a:defRPr>
            </a:lvl1pPr>
          </a:lstStyle>
          <a:p>
            <a:r>
              <a:rPr lang="en-US" dirty="0"/>
              <a:t>Content slide heading</a:t>
            </a:r>
          </a:p>
        </p:txBody>
      </p:sp>
      <p:sp>
        <p:nvSpPr>
          <p:cNvPr id="7" name="Text Placeholder 2"/>
          <p:cNvSpPr>
            <a:spLocks noGrp="1"/>
          </p:cNvSpPr>
          <p:nvPr>
            <p:ph type="body" sz="quarter" idx="12" hasCustomPrompt="1"/>
          </p:nvPr>
        </p:nvSpPr>
        <p:spPr>
          <a:xfrm>
            <a:off x="368300" y="1494263"/>
            <a:ext cx="8462100" cy="4180119"/>
          </a:xfrm>
          <a:prstGeom prst="rect">
            <a:avLst/>
          </a:prstGeom>
        </p:spPr>
        <p:txBody>
          <a:bodyPr>
            <a:norm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sz="2400">
                <a:solidFill>
                  <a:srgbClr val="63666A"/>
                </a:solidFill>
                <a:latin typeface="+mn-lt"/>
                <a:cs typeface="Arial" panose="020B0604020202020204" pitchFamily="34" charset="0"/>
              </a:defRPr>
            </a:lvl1pPr>
          </a:lstStyle>
          <a:p>
            <a:pPr marL="171450" indent="-171450">
              <a:buFont typeface="Arial" panose="020B0604020202020204" pitchFamily="34" charset="0"/>
              <a:buChar char="•"/>
            </a:pPr>
            <a:r>
              <a:rPr lang="en-US" sz="1400" dirty="0"/>
              <a:t>Content</a:t>
            </a:r>
            <a:r>
              <a:rPr lang="en-US" sz="1400" baseline="0" dirty="0"/>
              <a:t> text here</a:t>
            </a:r>
          </a:p>
          <a:p>
            <a:pPr marL="171450" indent="-171450">
              <a:buFont typeface="Arial" panose="020B0604020202020204" pitchFamily="34" charset="0"/>
              <a:buChar char="•"/>
            </a:pPr>
            <a:r>
              <a:rPr lang="en-US" sz="1400" baseline="0" dirty="0"/>
              <a:t>Second bullet here</a:t>
            </a:r>
          </a:p>
          <a:p>
            <a:pPr marL="171450" indent="-171450">
              <a:buFont typeface="Arial" panose="020B0604020202020204" pitchFamily="34" charset="0"/>
              <a:buChar char="•"/>
            </a:pPr>
            <a:r>
              <a:rPr lang="en-US" sz="1400" baseline="0" dirty="0"/>
              <a:t>Another bullet point here</a:t>
            </a:r>
          </a:p>
          <a:p>
            <a:pPr marL="0" indent="0">
              <a:lnSpc>
                <a:spcPct val="100000"/>
              </a:lnSpc>
              <a:spcBef>
                <a:spcPts val="600"/>
              </a:spcBef>
              <a:buFont typeface="Arial" panose="020B0604020202020204" pitchFamily="34" charset="0"/>
              <a:buNone/>
            </a:pPr>
            <a:r>
              <a:rPr lang="en-US" sz="1400" baseline="0" dirty="0"/>
              <a:t>Main Content text entered here. </a:t>
            </a:r>
            <a:endParaRPr lang="en-US" sz="1400" dirty="0"/>
          </a:p>
        </p:txBody>
      </p:sp>
      <p:pic>
        <p:nvPicPr>
          <p:cNvPr id="5" name="Picture 4">
            <a:extLst>
              <a:ext uri="{FF2B5EF4-FFF2-40B4-BE49-F238E27FC236}">
                <a16:creationId xmlns:a16="http://schemas.microsoft.com/office/drawing/2014/main" id="{624290EE-9AF7-B547-9D00-100C2A1E0B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139771" y="308340"/>
            <a:ext cx="1690629" cy="338126"/>
          </a:xfrm>
          <a:prstGeom prst="rect">
            <a:avLst/>
          </a:prstGeom>
        </p:spPr>
      </p:pic>
    </p:spTree>
    <p:extLst>
      <p:ext uri="{BB962C8B-B14F-4D97-AF65-F5344CB8AC3E}">
        <p14:creationId xmlns:p14="http://schemas.microsoft.com/office/powerpoint/2010/main" val="305343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9"/>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9"/>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9"/>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3" Type="http://schemas.openxmlformats.org/officeDocument/2006/relationships/slideLayout" Target="../slideLayouts/slideLayout11.xml"/><Relationship Id="rId7" Type="http://schemas.openxmlformats.org/officeDocument/2006/relationships/slideLayout" Target="../slideLayouts/slideLayout15.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0">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11">
            <a:alphaModFix/>
          </a:blip>
          <a:srcRect/>
          <a:stretch/>
        </p:blipFill>
        <p:spPr>
          <a:xfrm>
            <a:off x="31261" y="6060170"/>
            <a:ext cx="1524000" cy="406978"/>
          </a:xfrm>
          <a:prstGeom prst="rect">
            <a:avLst/>
          </a:prstGeom>
          <a:noFill/>
          <a:ln>
            <a:noFill/>
          </a:ln>
        </p:spPr>
      </p:pic>
      <p:pic>
        <p:nvPicPr>
          <p:cNvPr id="11" name="Google Shape;11;p1"/>
          <p:cNvPicPr preferRelativeResize="0"/>
          <p:nvPr/>
        </p:nvPicPr>
        <p:blipFill rotWithShape="1">
          <a:blip r:embed="rId12">
            <a:alphaModFix/>
          </a:blip>
          <a:srcRect/>
          <a:stretch/>
        </p:blipFill>
        <p:spPr>
          <a:xfrm>
            <a:off x="7731287" y="6129665"/>
            <a:ext cx="1310231" cy="337483"/>
          </a:xfrm>
          <a:prstGeom prst="rect">
            <a:avLst/>
          </a:prstGeom>
          <a:noFill/>
          <a:ln>
            <a:noFill/>
          </a:ln>
        </p:spPr>
      </p:pic>
      <p:pic>
        <p:nvPicPr>
          <p:cNvPr id="12" name="Google Shape;12;p1"/>
          <p:cNvPicPr preferRelativeResize="0"/>
          <p:nvPr/>
        </p:nvPicPr>
        <p:blipFill rotWithShape="1">
          <a:blip r:embed="rId13">
            <a:alphaModFix/>
          </a:blip>
          <a:srcRect/>
          <a:stretch/>
        </p:blipFill>
        <p:spPr>
          <a:xfrm>
            <a:off x="6212264" y="6116687"/>
            <a:ext cx="1476610" cy="350461"/>
          </a:xfrm>
          <a:prstGeom prst="rect">
            <a:avLst/>
          </a:prstGeom>
          <a:noFill/>
          <a:ln>
            <a:noFill/>
          </a:ln>
        </p:spPr>
      </p:pic>
      <p:sp>
        <p:nvSpPr>
          <p:cNvPr id="13" name="Google Shape;13;p1"/>
          <p:cNvSpPr txBox="1">
            <a:spLocks noGrp="1"/>
          </p:cNvSpPr>
          <p:nvPr>
            <p:ph type="body" idx="1"/>
          </p:nvPr>
        </p:nvSpPr>
        <p:spPr>
          <a:xfrm>
            <a:off x="376516" y="1374631"/>
            <a:ext cx="8417860" cy="4351338"/>
          </a:xfrm>
          <a:prstGeom prst="rect">
            <a:avLst/>
          </a:prstGeom>
          <a:noFill/>
          <a:ln>
            <a:noFill/>
          </a:ln>
        </p:spPr>
        <p:txBody>
          <a:bodyPr spcFirstLastPara="1" wrap="square" lIns="91425" tIns="45700" rIns="91425" bIns="45700" anchor="t" anchorCtr="0"/>
          <a:lstStyle>
            <a:lvl1pPr marL="457200" marR="0" lvl="0"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p:nvPr/>
        </p:nvSpPr>
        <p:spPr>
          <a:xfrm>
            <a:off x="-156308" y="5869354"/>
            <a:ext cx="1847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 name="Google Shape;15;p1"/>
          <p:cNvSpPr txBox="1">
            <a:spLocks noGrp="1"/>
          </p:cNvSpPr>
          <p:nvPr>
            <p:ph type="title"/>
          </p:nvPr>
        </p:nvSpPr>
        <p:spPr>
          <a:xfrm>
            <a:off x="376518" y="380325"/>
            <a:ext cx="8417858" cy="880969"/>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73" r:id="rId7"/>
    <p:sldLayoutId id="214748367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628650" y="365125"/>
            <a:ext cx="78867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6" name="Google Shape;46;p8"/>
          <p:cNvSpPr txBox="1">
            <a:spLocks noGrp="1"/>
          </p:cNvSpPr>
          <p:nvPr>
            <p:ph type="body" idx="1"/>
          </p:nvPr>
        </p:nvSpPr>
        <p:spPr>
          <a:xfrm>
            <a:off x="628650" y="1825625"/>
            <a:ext cx="78867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dt" idx="10"/>
          </p:nvPr>
        </p:nvSpPr>
        <p:spPr>
          <a:xfrm>
            <a:off x="628650" y="6356350"/>
            <a:ext cx="20574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ftr" idx="11"/>
          </p:nvPr>
        </p:nvSpPr>
        <p:spPr>
          <a:xfrm>
            <a:off x="3028950" y="6356350"/>
            <a:ext cx="30861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Google Shape;49;p8"/>
          <p:cNvSpPr txBox="1">
            <a:spLocks noGrp="1"/>
          </p:cNvSpPr>
          <p:nvPr>
            <p:ph type="sldNum" idx="12"/>
          </p:nvPr>
        </p:nvSpPr>
        <p:spPr>
          <a:xfrm>
            <a:off x="6457950" y="6356350"/>
            <a:ext cx="20574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54"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sv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1.png"/><Relationship Id="rId5" Type="http://schemas.openxmlformats.org/officeDocument/2006/relationships/image" Target="../media/image40.jpg"/><Relationship Id="rId4" Type="http://schemas.openxmlformats.org/officeDocument/2006/relationships/image" Target="../media/image39.jpg"/></Relationships>
</file>

<file path=ppt/slides/_rels/slide16.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png"/><Relationship Id="rId26" Type="http://schemas.openxmlformats.org/officeDocument/2006/relationships/image" Target="../media/image67.png"/><Relationship Id="rId3" Type="http://schemas.openxmlformats.org/officeDocument/2006/relationships/image" Target="../media/image44.png"/><Relationship Id="rId21" Type="http://schemas.openxmlformats.org/officeDocument/2006/relationships/image" Target="../media/image62.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jpg"/><Relationship Id="rId25" Type="http://schemas.openxmlformats.org/officeDocument/2006/relationships/image" Target="../media/image66.png"/><Relationship Id="rId33" Type="http://schemas.openxmlformats.org/officeDocument/2006/relationships/comments" Target="../comments/comment2.xml"/><Relationship Id="rId2" Type="http://schemas.openxmlformats.org/officeDocument/2006/relationships/notesSlide" Target="../notesSlides/notesSlide15.xml"/><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24" Type="http://schemas.openxmlformats.org/officeDocument/2006/relationships/image" Target="../media/image65.png"/><Relationship Id="rId32" Type="http://schemas.openxmlformats.org/officeDocument/2006/relationships/image" Target="../media/image73.jp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jpg"/><Relationship Id="rId9" Type="http://schemas.openxmlformats.org/officeDocument/2006/relationships/image" Target="../media/image50.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jpg"/><Relationship Id="rId30" Type="http://schemas.openxmlformats.org/officeDocument/2006/relationships/image" Target="../media/image71.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84.png"/><Relationship Id="rId4" Type="http://schemas.openxmlformats.org/officeDocument/2006/relationships/image" Target="../media/image8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7"/>
          <p:cNvSpPr txBox="1">
            <a:spLocks noGrp="1"/>
          </p:cNvSpPr>
          <p:nvPr>
            <p:ph type="ctrTitle"/>
          </p:nvPr>
        </p:nvSpPr>
        <p:spPr>
          <a:xfrm>
            <a:off x="0" y="2751063"/>
            <a:ext cx="9144000" cy="139801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3959"/>
              <a:buFont typeface="Nunito"/>
              <a:buNone/>
            </a:pPr>
            <a:r>
              <a:rPr lang="en-GB" sz="4400" b="1" dirty="0">
                <a:latin typeface="Arial Rounded MT Bold" panose="020F0704030504030204" pitchFamily="34" charset="0"/>
                <a:ea typeface="Nunito"/>
                <a:cs typeface="Nunito"/>
                <a:sym typeface="Nunito"/>
              </a:rPr>
              <a:t>NCAS, CMS, CEDA and JASMIN:</a:t>
            </a:r>
            <a:br>
              <a:rPr lang="en-GB" sz="4400" b="1" dirty="0">
                <a:latin typeface="Arial Rounded MT Bold" panose="020F0704030504030204" pitchFamily="34" charset="0"/>
                <a:ea typeface="Nunito"/>
                <a:cs typeface="Nunito"/>
                <a:sym typeface="Nunito"/>
              </a:rPr>
            </a:br>
            <a:r>
              <a:rPr lang="en-GB" sz="4400" b="1" dirty="0">
                <a:latin typeface="Arial Rounded MT Bold" panose="020F0704030504030204" pitchFamily="34" charset="0"/>
                <a:ea typeface="Nunito"/>
                <a:cs typeface="Nunito"/>
                <a:sym typeface="Nunito"/>
              </a:rPr>
              <a:t>AN OVERVIEW</a:t>
            </a:r>
            <a:endParaRPr sz="4400" b="1" dirty="0">
              <a:latin typeface="Arial Rounded MT Bold" panose="020F0704030504030204" pitchFamily="34" charset="0"/>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37"/>
          <p:cNvSpPr txBox="1">
            <a:spLocks noGrp="1"/>
          </p:cNvSpPr>
          <p:nvPr>
            <p:ph type="title"/>
          </p:nvPr>
        </p:nvSpPr>
        <p:spPr>
          <a:xfrm>
            <a:off x="457200" y="44624"/>
            <a:ext cx="4959600" cy="778086"/>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solidFill>
                  <a:schemeClr val="dk1"/>
                </a:solidFill>
                <a:latin typeface="Arial Rounded MT Bold" panose="020F0704030504030204" pitchFamily="34" charset="0"/>
                <a:ea typeface="Nunito"/>
                <a:cs typeface="Nunito"/>
                <a:sym typeface="Nunito"/>
              </a:rPr>
              <a:t>NERC Data Centres</a:t>
            </a:r>
            <a:endParaRPr b="1" dirty="0">
              <a:latin typeface="Arial Rounded MT Bold" panose="020F0704030504030204" pitchFamily="34" charset="0"/>
              <a:ea typeface="Nunito"/>
              <a:cs typeface="Nunito"/>
              <a:sym typeface="Nunito"/>
            </a:endParaRPr>
          </a:p>
        </p:txBody>
      </p:sp>
      <p:sp>
        <p:nvSpPr>
          <p:cNvPr id="321" name="Google Shape;321;p37"/>
          <p:cNvSpPr txBox="1">
            <a:spLocks noGrp="1"/>
          </p:cNvSpPr>
          <p:nvPr>
            <p:ph type="body" idx="1"/>
          </p:nvPr>
        </p:nvSpPr>
        <p:spPr>
          <a:xfrm>
            <a:off x="55290" y="764704"/>
            <a:ext cx="5668838" cy="5218246"/>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100"/>
              <a:buFont typeface="Arial"/>
              <a:buNone/>
            </a:pPr>
            <a:r>
              <a:rPr lang="en-GB" sz="2800" dirty="0">
                <a:solidFill>
                  <a:srgbClr val="282828"/>
                </a:solidFill>
                <a:highlight>
                  <a:srgbClr val="FFFFFF"/>
                </a:highlight>
              </a:rPr>
              <a:t>NERC supports five data centres covering a range of discipline areas:</a:t>
            </a:r>
            <a:endParaRPr sz="2800" dirty="0">
              <a:solidFill>
                <a:srgbClr val="282828"/>
              </a:solidFill>
              <a:highlight>
                <a:srgbClr val="FFFFFF"/>
              </a:highlight>
            </a:endParaRPr>
          </a:p>
          <a:p>
            <a:pPr marL="457200" lvl="0" indent="-314325" algn="l" rtl="0">
              <a:lnSpc>
                <a:spcPct val="90000"/>
              </a:lnSpc>
              <a:spcBef>
                <a:spcPts val="800"/>
              </a:spcBef>
              <a:spcAft>
                <a:spcPts val="0"/>
              </a:spcAft>
              <a:buClr>
                <a:srgbClr val="282828"/>
              </a:buClr>
              <a:buSzPts val="1350"/>
              <a:buFont typeface="Verdana"/>
              <a:buChar char="●"/>
            </a:pPr>
            <a:r>
              <a:rPr lang="en-GB" dirty="0">
                <a:solidFill>
                  <a:srgbClr val="282828"/>
                </a:solidFill>
              </a:rPr>
              <a:t>British Oceanographic Data Centre (Marine)</a:t>
            </a:r>
            <a:endParaRPr dirty="0"/>
          </a:p>
          <a:p>
            <a:pPr marL="457200" lvl="0" indent="-228600" algn="l" rtl="0">
              <a:lnSpc>
                <a:spcPct val="90000"/>
              </a:lnSpc>
              <a:spcBef>
                <a:spcPts val="80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Centre for Environmental Data Analysis Archive (Atmospheric and Earth Observation)</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Environmental Information Data Centre (Terrestrial and freshwater)</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National Geoscience Data Centre (Geoscience)</a:t>
            </a:r>
            <a:endParaRPr dirty="0"/>
          </a:p>
          <a:p>
            <a:pPr marL="457200" lvl="0" indent="-228600" algn="l" rtl="0">
              <a:lnSpc>
                <a:spcPct val="90000"/>
              </a:lnSpc>
              <a:spcBef>
                <a:spcPts val="0"/>
              </a:spcBef>
              <a:spcAft>
                <a:spcPts val="0"/>
              </a:spcAft>
              <a:buClr>
                <a:srgbClr val="282828"/>
              </a:buClr>
              <a:buSzPts val="1350"/>
              <a:buFont typeface="Verdana"/>
              <a:buNone/>
            </a:pPr>
            <a:endParaRPr sz="800" dirty="0">
              <a:solidFill>
                <a:srgbClr val="282828"/>
              </a:solidFill>
            </a:endParaRPr>
          </a:p>
          <a:p>
            <a:pPr marL="457200" lvl="0" indent="-314325" algn="l" rtl="0">
              <a:lnSpc>
                <a:spcPct val="90000"/>
              </a:lnSpc>
              <a:spcBef>
                <a:spcPts val="0"/>
              </a:spcBef>
              <a:spcAft>
                <a:spcPts val="0"/>
              </a:spcAft>
              <a:buClr>
                <a:srgbClr val="282828"/>
              </a:buClr>
              <a:buSzPts val="1350"/>
              <a:buFont typeface="Verdana"/>
              <a:buChar char="●"/>
            </a:pPr>
            <a:r>
              <a:rPr lang="en-GB" dirty="0">
                <a:solidFill>
                  <a:srgbClr val="282828"/>
                </a:solidFill>
              </a:rPr>
              <a:t>Polar Data Centre (Polar and cryosphere)</a:t>
            </a:r>
            <a:endParaRPr dirty="0">
              <a:solidFill>
                <a:srgbClr val="282828"/>
              </a:solidFill>
            </a:endParaRPr>
          </a:p>
          <a:p>
            <a:pPr marL="0" lvl="0" indent="0" algn="l" rtl="0">
              <a:lnSpc>
                <a:spcPct val="90000"/>
              </a:lnSpc>
              <a:spcBef>
                <a:spcPts val="800"/>
              </a:spcBef>
              <a:spcAft>
                <a:spcPts val="0"/>
              </a:spcAft>
              <a:buClr>
                <a:schemeClr val="dk1"/>
              </a:buClr>
              <a:buSzPts val="2800"/>
              <a:buNone/>
            </a:pPr>
            <a:endParaRPr sz="2800" dirty="0"/>
          </a:p>
        </p:txBody>
      </p:sp>
      <p:pic>
        <p:nvPicPr>
          <p:cNvPr id="324" name="Google Shape;324;p37" descr="Screen Shot 2017-06-23 at 15.50.39.png"/>
          <p:cNvPicPr preferRelativeResize="0"/>
          <p:nvPr/>
        </p:nvPicPr>
        <p:blipFill rotWithShape="1">
          <a:blip r:embed="rId3">
            <a:alphaModFix/>
          </a:blip>
          <a:srcRect/>
          <a:stretch/>
        </p:blipFill>
        <p:spPr>
          <a:xfrm>
            <a:off x="5848350" y="3389634"/>
            <a:ext cx="3295650" cy="904875"/>
          </a:xfrm>
          <a:prstGeom prst="rect">
            <a:avLst/>
          </a:prstGeom>
          <a:noFill/>
          <a:ln>
            <a:noFill/>
          </a:ln>
        </p:spPr>
      </p:pic>
      <p:pic>
        <p:nvPicPr>
          <p:cNvPr id="325" name="Google Shape;325;p37"/>
          <p:cNvPicPr preferRelativeResize="0"/>
          <p:nvPr/>
        </p:nvPicPr>
        <p:blipFill rotWithShape="1">
          <a:blip r:embed="rId4">
            <a:alphaModFix/>
          </a:blip>
          <a:srcRect/>
          <a:stretch/>
        </p:blipFill>
        <p:spPr>
          <a:xfrm>
            <a:off x="5848350" y="2494220"/>
            <a:ext cx="3295650" cy="876300"/>
          </a:xfrm>
          <a:prstGeom prst="rect">
            <a:avLst/>
          </a:prstGeom>
          <a:noFill/>
          <a:ln>
            <a:noFill/>
          </a:ln>
        </p:spPr>
      </p:pic>
      <p:pic>
        <p:nvPicPr>
          <p:cNvPr id="326" name="Google Shape;326;p37" descr="Screen Shot 2017-06-23 at 15.49.23.png"/>
          <p:cNvPicPr preferRelativeResize="0"/>
          <p:nvPr/>
        </p:nvPicPr>
        <p:blipFill rotWithShape="1">
          <a:blip r:embed="rId5">
            <a:alphaModFix/>
          </a:blip>
          <a:srcRect/>
          <a:stretch/>
        </p:blipFill>
        <p:spPr>
          <a:xfrm>
            <a:off x="5838768" y="4217866"/>
            <a:ext cx="3295650" cy="819150"/>
          </a:xfrm>
          <a:prstGeom prst="rect">
            <a:avLst/>
          </a:prstGeom>
          <a:noFill/>
          <a:ln>
            <a:noFill/>
          </a:ln>
        </p:spPr>
      </p:pic>
      <p:pic>
        <p:nvPicPr>
          <p:cNvPr id="327" name="Google Shape;327;p37" descr="Screen Shot 2017-06-23 at 15.52.16.png"/>
          <p:cNvPicPr preferRelativeResize="0"/>
          <p:nvPr/>
        </p:nvPicPr>
        <p:blipFill rotWithShape="1">
          <a:blip r:embed="rId6">
            <a:alphaModFix/>
          </a:blip>
          <a:srcRect/>
          <a:stretch/>
        </p:blipFill>
        <p:spPr>
          <a:xfrm>
            <a:off x="5855681" y="5084484"/>
            <a:ext cx="3295650" cy="990600"/>
          </a:xfrm>
          <a:prstGeom prst="rect">
            <a:avLst/>
          </a:prstGeom>
          <a:noFill/>
          <a:ln>
            <a:noFill/>
          </a:ln>
        </p:spPr>
      </p:pic>
      <p:pic>
        <p:nvPicPr>
          <p:cNvPr id="10" name="Google Shape;157;p18" descr="Screen Shot 2017-06-23 at 15.45.19.png"/>
          <p:cNvPicPr preferRelativeResize="0"/>
          <p:nvPr/>
        </p:nvPicPr>
        <p:blipFill>
          <a:blip r:embed="rId7">
            <a:alphaModFix/>
          </a:blip>
          <a:stretch>
            <a:fillRect/>
          </a:stretch>
        </p:blipFill>
        <p:spPr>
          <a:xfrm>
            <a:off x="5848350" y="1563527"/>
            <a:ext cx="3295650" cy="866775"/>
          </a:xfrm>
          <a:prstGeom prst="rect">
            <a:avLst/>
          </a:prstGeom>
          <a:noFill/>
          <a:ln>
            <a:noFill/>
          </a:ln>
        </p:spPr>
      </p:pic>
      <p:pic>
        <p:nvPicPr>
          <p:cNvPr id="3" name="Graphic 2">
            <a:extLst>
              <a:ext uri="{FF2B5EF4-FFF2-40B4-BE49-F238E27FC236}">
                <a16:creationId xmlns:a16="http://schemas.microsoft.com/office/drawing/2014/main" id="{81B3FC5A-D866-1E97-5AD2-0747539A53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06905" y="-900224"/>
            <a:ext cx="2934587" cy="293458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9"/>
          <p:cNvSpPr txBox="1">
            <a:spLocks noGrp="1"/>
          </p:cNvSpPr>
          <p:nvPr>
            <p:ph type="title"/>
          </p:nvPr>
        </p:nvSpPr>
        <p:spPr>
          <a:xfrm>
            <a:off x="457200" y="274638"/>
            <a:ext cx="8229600" cy="56207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032044"/>
              </a:buClr>
              <a:buSzPts val="3600"/>
              <a:buFont typeface="Calibri"/>
              <a:buNone/>
            </a:pPr>
            <a:r>
              <a:rPr lang="en-GB" b="1" i="0" u="none" strike="noStrike" cap="none" dirty="0">
                <a:latin typeface="Arial Rounded MT Bold" panose="020F0704030504030204" pitchFamily="34" charset="0"/>
                <a:ea typeface="Nunito"/>
                <a:cs typeface="Nunito"/>
                <a:sym typeface="Nunito"/>
              </a:rPr>
              <a:t>CEDA Archive (</a:t>
            </a:r>
            <a:r>
              <a:rPr lang="en-GB" b="1" dirty="0">
                <a:latin typeface="Arial Rounded MT Bold" panose="020F0704030504030204" pitchFamily="34" charset="0"/>
                <a:ea typeface="Nunito"/>
                <a:cs typeface="Nunito"/>
                <a:sym typeface="Nunito"/>
              </a:rPr>
              <a:t>November</a:t>
            </a:r>
            <a:r>
              <a:rPr lang="en-GB" b="1" i="0" u="none" strike="noStrike" cap="none" dirty="0">
                <a:latin typeface="Arial Rounded MT Bold" panose="020F0704030504030204" pitchFamily="34" charset="0"/>
                <a:ea typeface="Nunito"/>
                <a:cs typeface="Nunito"/>
                <a:sym typeface="Nunito"/>
              </a:rPr>
              <a:t> 2023)</a:t>
            </a:r>
            <a:endParaRPr b="1" i="0" u="none" strike="noStrike" cap="none" dirty="0">
              <a:latin typeface="Arial Rounded MT Bold" panose="020F0704030504030204" pitchFamily="34" charset="0"/>
              <a:ea typeface="Nunito"/>
              <a:cs typeface="Nunito"/>
              <a:sym typeface="Nunito"/>
            </a:endParaRPr>
          </a:p>
        </p:txBody>
      </p:sp>
      <p:sp>
        <p:nvSpPr>
          <p:cNvPr id="344" name="Google Shape;344;p39"/>
          <p:cNvSpPr/>
          <p:nvPr/>
        </p:nvSpPr>
        <p:spPr>
          <a:xfrm>
            <a:off x="457200" y="4005064"/>
            <a:ext cx="3088875" cy="2016224"/>
          </a:xfrm>
          <a:prstGeom prst="rect">
            <a:avLst/>
          </a:prstGeom>
          <a:noFill/>
          <a:ln>
            <a:noFill/>
          </a:ln>
        </p:spPr>
        <p:txBody>
          <a:bodyPr spcFirstLastPara="1" wrap="square" lIns="91425" tIns="45700" rIns="91425" bIns="45700" anchor="t" anchorCtr="0">
            <a:noAutofit/>
          </a:bodyPr>
          <a:lstStyle/>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&gt; 5734 datasets</a:t>
            </a: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endParaRPr lang="en-GB" sz="1200" b="1" dirty="0">
              <a:solidFill>
                <a:srgbClr val="032044"/>
              </a:solidFill>
              <a:latin typeface="Calibri"/>
              <a:ea typeface="Calibri"/>
              <a:cs typeface="Calibri"/>
              <a:sym typeface="Calibri"/>
            </a:endParaRPr>
          </a:p>
          <a:p>
            <a:pPr marL="285750" marR="0" lvl="0" indent="-285750" rtl="0">
              <a:lnSpc>
                <a:spcPct val="91000"/>
              </a:lnSpc>
              <a:spcBef>
                <a:spcPts val="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In 630 dataset collections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FF0000"/>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t>365,273,021</a:t>
            </a:r>
            <a:r>
              <a:rPr lang="en-GB" sz="1800" b="1" dirty="0">
                <a:solidFill>
                  <a:srgbClr val="032044"/>
                </a:solidFill>
                <a:latin typeface="Calibri"/>
                <a:ea typeface="Calibri"/>
                <a:cs typeface="Calibri"/>
                <a:sym typeface="Calibri"/>
              </a:rPr>
              <a:t> million files</a:t>
            </a:r>
            <a:endParaRPr sz="1800" b="1" dirty="0">
              <a:solidFill>
                <a:schemeClr val="dk1"/>
              </a:solidFill>
              <a:latin typeface="Calibri"/>
              <a:ea typeface="Calibri"/>
              <a:cs typeface="Calibri"/>
              <a:sym typeface="Calibri"/>
            </a:endParaRPr>
          </a:p>
          <a:p>
            <a:pPr marL="285750" marR="0" lvl="0" indent="-285750" rtl="0">
              <a:lnSpc>
                <a:spcPct val="91000"/>
              </a:lnSpc>
              <a:spcBef>
                <a:spcPts val="500"/>
              </a:spcBef>
              <a:spcAft>
                <a:spcPts val="0"/>
              </a:spcAft>
              <a:buClr>
                <a:schemeClr val="dk1"/>
              </a:buClr>
              <a:buSzPts val="1200"/>
              <a:buFont typeface="Arial" panose="020B0604020202020204" pitchFamily="34" charset="0"/>
              <a:buChar char="•"/>
            </a:pPr>
            <a:endParaRPr sz="1200" b="1" dirty="0">
              <a:solidFill>
                <a:srgbClr val="032044"/>
              </a:solidFill>
              <a:latin typeface="Calibri"/>
              <a:ea typeface="Calibri"/>
              <a:cs typeface="Calibri"/>
              <a:sym typeface="Calibri"/>
            </a:endParaRPr>
          </a:p>
          <a:p>
            <a:pPr marL="285750" marR="0" lvl="0" indent="-285750" rtl="0">
              <a:lnSpc>
                <a:spcPct val="91000"/>
              </a:lnSpc>
              <a:spcBef>
                <a:spcPts val="500"/>
              </a:spcBef>
              <a:spcAft>
                <a:spcPts val="0"/>
              </a:spcAft>
              <a:buClr>
                <a:srgbClr val="032044"/>
              </a:buClr>
              <a:buSzPts val="2000"/>
              <a:buFont typeface="Arial" panose="020B0604020202020204" pitchFamily="34" charset="0"/>
              <a:buChar char="•"/>
            </a:pPr>
            <a:r>
              <a:rPr lang="en-GB" sz="1800" b="1" dirty="0">
                <a:solidFill>
                  <a:srgbClr val="032044"/>
                </a:solidFill>
                <a:latin typeface="Calibri"/>
                <a:ea typeface="Calibri"/>
                <a:cs typeface="Calibri"/>
                <a:sym typeface="Calibri"/>
              </a:rPr>
              <a:t>&gt; 98,000 registered users</a:t>
            </a:r>
            <a:endParaRPr sz="1800" b="1" dirty="0">
              <a:solidFill>
                <a:schemeClr val="dk1"/>
              </a:solidFill>
              <a:latin typeface="Calibri"/>
              <a:ea typeface="Calibri"/>
              <a:cs typeface="Calibri"/>
              <a:sym typeface="Calibri"/>
            </a:endParaRPr>
          </a:p>
        </p:txBody>
      </p:sp>
      <p:sp>
        <p:nvSpPr>
          <p:cNvPr id="346" name="Google Shape;346;p39"/>
          <p:cNvSpPr/>
          <p:nvPr/>
        </p:nvSpPr>
        <p:spPr>
          <a:xfrm>
            <a:off x="395536" y="3933056"/>
            <a:ext cx="3106688" cy="2088232"/>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47" name="Google Shape;347;p39"/>
          <p:cNvSpPr/>
          <p:nvPr/>
        </p:nvSpPr>
        <p:spPr>
          <a:xfrm>
            <a:off x="416602" y="1016732"/>
            <a:ext cx="2853639" cy="2736303"/>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057" y="1025027"/>
            <a:ext cx="2845299" cy="950078"/>
          </a:xfrm>
          <a:prstGeom prst="rect">
            <a:avLst/>
          </a:prstGeom>
        </p:spPr>
      </p:pic>
      <p:sp>
        <p:nvSpPr>
          <p:cNvPr id="6" name="TextBox 5"/>
          <p:cNvSpPr txBox="1"/>
          <p:nvPr/>
        </p:nvSpPr>
        <p:spPr>
          <a:xfrm>
            <a:off x="493777" y="2143601"/>
            <a:ext cx="2730744" cy="1169551"/>
          </a:xfrm>
          <a:prstGeom prst="rect">
            <a:avLst/>
          </a:prstGeom>
          <a:noFill/>
        </p:spPr>
        <p:txBody>
          <a:bodyPr wrap="square" rtlCol="0">
            <a:spAutoFit/>
          </a:bodyPr>
          <a:lstStyle/>
          <a:p>
            <a:pPr marL="285750" indent="-285750">
              <a:buFont typeface="Arial" panose="020B0604020202020204" pitchFamily="34" charset="0"/>
              <a:buChar char="•"/>
            </a:pPr>
            <a:r>
              <a:rPr lang="en-GB" dirty="0">
                <a:solidFill>
                  <a:srgbClr val="00FF99"/>
                </a:solidFill>
              </a:rPr>
              <a:t>Search the data catalogue</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a:solidFill>
                  <a:srgbClr val="00FF99"/>
                </a:solidFill>
              </a:rPr>
              <a:t>Download data</a:t>
            </a:r>
          </a:p>
          <a:p>
            <a:pPr marL="285750" indent="-285750">
              <a:buFont typeface="Arial" panose="020B0604020202020204" pitchFamily="34" charset="0"/>
              <a:buChar char="•"/>
            </a:pPr>
            <a:endParaRPr lang="en-GB" dirty="0">
              <a:solidFill>
                <a:srgbClr val="00FF99"/>
              </a:solidFill>
            </a:endParaRPr>
          </a:p>
          <a:p>
            <a:pPr marL="285750" indent="-285750">
              <a:buFont typeface="Arial" panose="020B0604020202020204" pitchFamily="34" charset="0"/>
              <a:buChar char="•"/>
            </a:pPr>
            <a:r>
              <a:rPr lang="en-GB" dirty="0">
                <a:solidFill>
                  <a:srgbClr val="00FF99"/>
                </a:solidFill>
              </a:rPr>
              <a:t>Deposit data</a:t>
            </a:r>
          </a:p>
        </p:txBody>
      </p:sp>
      <p:graphicFrame>
        <p:nvGraphicFramePr>
          <p:cNvPr id="15" name="Google Shape;89;p5"/>
          <p:cNvGraphicFramePr/>
          <p:nvPr>
            <p:extLst>
              <p:ext uri="{D42A27DB-BD31-4B8C-83A1-F6EECF244321}">
                <p14:modId xmlns:p14="http://schemas.microsoft.com/office/powerpoint/2010/main" val="1578245238"/>
              </p:ext>
            </p:extLst>
          </p:nvPr>
        </p:nvGraphicFramePr>
        <p:xfrm>
          <a:off x="4062501" y="1031030"/>
          <a:ext cx="4456340" cy="2240289"/>
        </p:xfrm>
        <a:graphic>
          <a:graphicData uri="http://schemas.openxmlformats.org/drawingml/2006/table">
            <a:tbl>
              <a:tblPr firstRow="1" bandRow="1">
                <a:noFill/>
              </a:tblPr>
              <a:tblGrid>
                <a:gridCol w="2579983">
                  <a:extLst>
                    <a:ext uri="{9D8B030D-6E8A-4147-A177-3AD203B41FA5}">
                      <a16:colId xmlns:a16="http://schemas.microsoft.com/office/drawing/2014/main" val="20000"/>
                    </a:ext>
                  </a:extLst>
                </a:gridCol>
                <a:gridCol w="1876357">
                  <a:extLst>
                    <a:ext uri="{9D8B030D-6E8A-4147-A177-3AD203B41FA5}">
                      <a16:colId xmlns:a16="http://schemas.microsoft.com/office/drawing/2014/main" val="20001"/>
                    </a:ext>
                  </a:extLst>
                </a:gridCol>
              </a:tblGrid>
              <a:tr h="825375">
                <a:tc>
                  <a:txBody>
                    <a:bodyPr/>
                    <a:lstStyle/>
                    <a:p>
                      <a:pPr marL="0" marR="0" lvl="0" indent="0" algn="l" rtl="0">
                        <a:spcBef>
                          <a:spcPts val="0"/>
                        </a:spcBef>
                        <a:spcAft>
                          <a:spcPts val="0"/>
                        </a:spcAft>
                        <a:buNone/>
                      </a:pPr>
                      <a:r>
                        <a:rPr lang="en-GB" sz="1600" b="1" u="none" strike="noStrike" cap="none" dirty="0"/>
                        <a:t>Data Type</a:t>
                      </a:r>
                      <a:endParaRPr sz="1600" b="1" dirty="0"/>
                    </a:p>
                  </a:txBody>
                  <a:tcPr marL="91450" marR="91450" marT="45725" marB="45725"/>
                </a:tc>
                <a:tc>
                  <a:txBody>
                    <a:bodyPr/>
                    <a:lstStyle/>
                    <a:p>
                      <a:pPr marL="0" marR="0" lvl="0" indent="0" algn="l" rtl="0">
                        <a:spcBef>
                          <a:spcPts val="0"/>
                        </a:spcBef>
                        <a:spcAft>
                          <a:spcPts val="0"/>
                        </a:spcAft>
                        <a:buNone/>
                      </a:pPr>
                      <a:r>
                        <a:rPr lang="en-GB" sz="1600" b="1" dirty="0"/>
                        <a:t>Data Volume (Petabytes)</a:t>
                      </a:r>
                      <a:endParaRPr sz="1600" b="1" dirty="0"/>
                    </a:p>
                  </a:txBody>
                  <a:tcPr marL="91450" marR="91450" marT="45725" marB="45725"/>
                </a:tc>
                <a:extLst>
                  <a:ext uri="{0D108BD9-81ED-4DB2-BD59-A6C34878D82A}">
                    <a16:rowId xmlns:a16="http://schemas.microsoft.com/office/drawing/2014/main" val="10000"/>
                  </a:ext>
                </a:extLst>
              </a:tr>
              <a:tr h="471638">
                <a:tc>
                  <a:txBody>
                    <a:bodyPr/>
                    <a:lstStyle/>
                    <a:p>
                      <a:pPr marL="0" marR="0" lvl="0" indent="0" algn="l" rtl="0">
                        <a:spcBef>
                          <a:spcPts val="0"/>
                        </a:spcBef>
                        <a:spcAft>
                          <a:spcPts val="0"/>
                        </a:spcAft>
                        <a:buNone/>
                      </a:pPr>
                      <a:r>
                        <a:rPr lang="en-GB" sz="1600" b="1" dirty="0"/>
                        <a:t>Earth Observation</a:t>
                      </a:r>
                      <a:endParaRPr sz="1600" b="1" dirty="0"/>
                    </a:p>
                  </a:txBody>
                  <a:tcPr marL="91450" marR="91450" marT="45725" marB="45725"/>
                </a:tc>
                <a:tc>
                  <a:txBody>
                    <a:bodyPr/>
                    <a:lstStyle/>
                    <a:p>
                      <a:pPr marL="0" marR="0" lvl="0" indent="0" algn="l" rtl="0">
                        <a:spcBef>
                          <a:spcPts val="0"/>
                        </a:spcBef>
                        <a:spcAft>
                          <a:spcPts val="0"/>
                        </a:spcAft>
                        <a:buNone/>
                      </a:pPr>
                      <a:r>
                        <a:rPr lang="en-GB" sz="1600" b="1" dirty="0"/>
                        <a:t>&gt; 10</a:t>
                      </a:r>
                      <a:endParaRPr sz="1600" b="1" dirty="0"/>
                    </a:p>
                  </a:txBody>
                  <a:tcPr marL="91450" marR="91450" marT="45725" marB="45725"/>
                </a:tc>
                <a:extLst>
                  <a:ext uri="{0D108BD9-81ED-4DB2-BD59-A6C34878D82A}">
                    <a16:rowId xmlns:a16="http://schemas.microsoft.com/office/drawing/2014/main" val="10001"/>
                  </a:ext>
                </a:extLst>
              </a:tr>
              <a:tr h="471638">
                <a:tc>
                  <a:txBody>
                    <a:bodyPr/>
                    <a:lstStyle/>
                    <a:p>
                      <a:pPr marL="0" marR="0" lvl="0" indent="0" algn="l" rtl="0">
                        <a:spcBef>
                          <a:spcPts val="0"/>
                        </a:spcBef>
                        <a:spcAft>
                          <a:spcPts val="0"/>
                        </a:spcAft>
                        <a:buNone/>
                      </a:pPr>
                      <a:r>
                        <a:rPr lang="en-GB" sz="1600" b="1" dirty="0"/>
                        <a:t>Atmospheric Science</a:t>
                      </a:r>
                      <a:endParaRPr sz="1600" b="1" dirty="0"/>
                    </a:p>
                  </a:txBody>
                  <a:tcPr marL="91450" marR="91450" marT="45725" marB="45725"/>
                </a:tc>
                <a:tc>
                  <a:txBody>
                    <a:bodyPr/>
                    <a:lstStyle/>
                    <a:p>
                      <a:pPr marL="0" marR="0" lvl="0" indent="0" algn="l" rtl="0">
                        <a:spcBef>
                          <a:spcPts val="0"/>
                        </a:spcBef>
                        <a:spcAft>
                          <a:spcPts val="0"/>
                        </a:spcAft>
                        <a:buNone/>
                      </a:pPr>
                      <a:r>
                        <a:rPr lang="en-GB" sz="1600" b="1" dirty="0"/>
                        <a:t>6.5</a:t>
                      </a:r>
                      <a:endParaRPr sz="1600" b="1" dirty="0"/>
                    </a:p>
                  </a:txBody>
                  <a:tcPr marL="91450" marR="91450" marT="45725" marB="45725"/>
                </a:tc>
                <a:extLst>
                  <a:ext uri="{0D108BD9-81ED-4DB2-BD59-A6C34878D82A}">
                    <a16:rowId xmlns:a16="http://schemas.microsoft.com/office/drawing/2014/main" val="10002"/>
                  </a:ext>
                </a:extLst>
              </a:tr>
              <a:tr h="471638">
                <a:tc>
                  <a:txBody>
                    <a:bodyPr/>
                    <a:lstStyle/>
                    <a:p>
                      <a:pPr marL="0" marR="0" lvl="0" indent="0" algn="r" rtl="0">
                        <a:spcBef>
                          <a:spcPts val="0"/>
                        </a:spcBef>
                        <a:spcAft>
                          <a:spcPts val="0"/>
                        </a:spcAft>
                        <a:buNone/>
                      </a:pPr>
                      <a:r>
                        <a:rPr lang="en-GB" sz="1600" b="1" dirty="0"/>
                        <a:t>Total</a:t>
                      </a:r>
                      <a:endParaRPr sz="1600" b="1" dirty="0"/>
                    </a:p>
                  </a:txBody>
                  <a:tcPr marL="91450" marR="91450" marT="45725" marB="45725"/>
                </a:tc>
                <a:tc>
                  <a:txBody>
                    <a:bodyPr/>
                    <a:lstStyle/>
                    <a:p>
                      <a:pPr marL="0" marR="0" lvl="0" indent="0" algn="l" rtl="0">
                        <a:spcBef>
                          <a:spcPts val="0"/>
                        </a:spcBef>
                        <a:spcAft>
                          <a:spcPts val="0"/>
                        </a:spcAft>
                        <a:buNone/>
                      </a:pPr>
                      <a:r>
                        <a:rPr lang="en-GB" sz="1600" b="1" dirty="0"/>
                        <a:t>&gt; 16.5 PB</a:t>
                      </a:r>
                      <a:endParaRPr sz="1600" b="1" dirty="0"/>
                    </a:p>
                  </a:txBody>
                  <a:tcPr marL="91450" marR="91450" marT="45725" marB="45725"/>
                </a:tc>
                <a:extLst>
                  <a:ext uri="{0D108BD9-81ED-4DB2-BD59-A6C34878D82A}">
                    <a16:rowId xmlns:a16="http://schemas.microsoft.com/office/drawing/2014/main" val="10003"/>
                  </a:ext>
                </a:extLst>
              </a:tr>
            </a:tbl>
          </a:graphicData>
        </a:graphic>
      </p:graphicFrame>
      <p:sp>
        <p:nvSpPr>
          <p:cNvPr id="8" name="Rectangle 7"/>
          <p:cNvSpPr/>
          <p:nvPr/>
        </p:nvSpPr>
        <p:spPr>
          <a:xfrm>
            <a:off x="4062501" y="3413597"/>
            <a:ext cx="4911378" cy="260769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e chart with numbers and symbols&#10;&#10;Description automatically generated">
            <a:extLst>
              <a:ext uri="{FF2B5EF4-FFF2-40B4-BE49-F238E27FC236}">
                <a16:creationId xmlns:a16="http://schemas.microsoft.com/office/drawing/2014/main" id="{52CA90A0-60CD-8232-D746-BC25FC8D3F98}"/>
              </a:ext>
            </a:extLst>
          </p:cNvPr>
          <p:cNvPicPr>
            <a:picLocks noChangeAspect="1"/>
          </p:cNvPicPr>
          <p:nvPr/>
        </p:nvPicPr>
        <p:blipFill>
          <a:blip r:embed="rId4"/>
          <a:stretch>
            <a:fillRect/>
          </a:stretch>
        </p:blipFill>
        <p:spPr>
          <a:xfrm>
            <a:off x="4106352" y="3586682"/>
            <a:ext cx="4597636" cy="20067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3" name="Google Shape;353;p40"/>
          <p:cNvSpPr txBox="1"/>
          <p:nvPr/>
        </p:nvSpPr>
        <p:spPr>
          <a:xfrm>
            <a:off x="422083" y="108632"/>
            <a:ext cx="8136904"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https://catalogue.ceda.ac.uk</a:t>
            </a:r>
            <a:endParaRPr sz="3200" b="1" dirty="0">
              <a:solidFill>
                <a:schemeClr val="dk1"/>
              </a:solidFill>
              <a:latin typeface="Arial Rounded MT Bold" panose="020F0704030504030204" pitchFamily="34" charset="0"/>
              <a:ea typeface="Nunito"/>
              <a:cs typeface="Nunito"/>
              <a:sym typeface="Nunito"/>
            </a:endParaRPr>
          </a:p>
        </p:txBody>
      </p:sp>
      <p:pic>
        <p:nvPicPr>
          <p:cNvPr id="5" name="Picture 4" descr="A screenshot of a computer&#10;&#10;Description automatically generated">
            <a:extLst>
              <a:ext uri="{FF2B5EF4-FFF2-40B4-BE49-F238E27FC236}">
                <a16:creationId xmlns:a16="http://schemas.microsoft.com/office/drawing/2014/main" id="{E72ABC36-EE66-B6CB-B8E6-A091B7C5777D}"/>
              </a:ext>
            </a:extLst>
          </p:cNvPr>
          <p:cNvPicPr>
            <a:picLocks noChangeAspect="1"/>
          </p:cNvPicPr>
          <p:nvPr/>
        </p:nvPicPr>
        <p:blipFill>
          <a:blip r:embed="rId3"/>
          <a:stretch>
            <a:fillRect/>
          </a:stretch>
        </p:blipFill>
        <p:spPr>
          <a:xfrm>
            <a:off x="127927" y="877965"/>
            <a:ext cx="8934608" cy="408831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1"/>
          <p:cNvSpPr txBox="1">
            <a:spLocks noGrp="1"/>
          </p:cNvSpPr>
          <p:nvPr>
            <p:ph type="title"/>
          </p:nvPr>
        </p:nvSpPr>
        <p:spPr>
          <a:xfrm>
            <a:off x="457200" y="36240"/>
            <a:ext cx="8229600" cy="6342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What is the role of CEDA?</a:t>
            </a:r>
            <a:endParaRPr b="1" dirty="0">
              <a:latin typeface="Arial Rounded MT Bold" panose="020F0704030504030204" pitchFamily="34" charset="0"/>
              <a:ea typeface="Nunito"/>
              <a:cs typeface="Nunito"/>
              <a:sym typeface="Nunito"/>
            </a:endParaRPr>
          </a:p>
        </p:txBody>
      </p:sp>
      <p:sp>
        <p:nvSpPr>
          <p:cNvPr id="361" name="Google Shape;361;p41"/>
          <p:cNvSpPr txBox="1">
            <a:spLocks noGrp="1"/>
          </p:cNvSpPr>
          <p:nvPr>
            <p:ph type="body" idx="1"/>
          </p:nvPr>
        </p:nvSpPr>
        <p:spPr>
          <a:xfrm>
            <a:off x="179500" y="536100"/>
            <a:ext cx="8784900" cy="5587200"/>
          </a:xfrm>
          <a:prstGeom prst="rect">
            <a:avLst/>
          </a:prstGeom>
          <a:noFill/>
          <a:ln>
            <a:noFill/>
          </a:ln>
        </p:spPr>
        <p:txBody>
          <a:bodyPr spcFirstLastPara="1" wrap="square" lIns="91425" tIns="91425" rIns="91425" bIns="91425" anchor="t" anchorCtr="0">
            <a:noAutofit/>
          </a:bodyPr>
          <a:lstStyle/>
          <a:p>
            <a:pPr marL="419100" lvl="0" indent="-342900" algn="l" rtl="0">
              <a:lnSpc>
                <a:spcPct val="115000"/>
              </a:lnSpc>
              <a:spcBef>
                <a:spcPts val="0"/>
              </a:spcBef>
              <a:spcAft>
                <a:spcPts val="0"/>
              </a:spcAft>
              <a:buClr>
                <a:schemeClr val="dk1"/>
              </a:buClr>
              <a:buSzPts val="2400"/>
              <a:buChar char="•"/>
            </a:pPr>
            <a:r>
              <a:rPr lang="en-GB" b="1">
                <a:solidFill>
                  <a:srgbClr val="FF0000"/>
                </a:solidFill>
              </a:rPr>
              <a:t>Preserve the science record</a:t>
            </a:r>
            <a:r>
              <a:rPr lang="en-GB"/>
              <a:t> (for data produced by NERC funded research).</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Facilitate  data use </a:t>
            </a:r>
            <a:r>
              <a:rPr lang="en-GB"/>
              <a:t>(for any data that compliments NERC research in Atmospheric sci or Earth Observation (EO)).</a:t>
            </a:r>
            <a:endParaRPr/>
          </a:p>
          <a:p>
            <a:pPr marL="419100" lvl="0" indent="-342900" algn="l" rtl="0">
              <a:lnSpc>
                <a:spcPct val="115000"/>
              </a:lnSpc>
              <a:spcBef>
                <a:spcPts val="0"/>
              </a:spcBef>
              <a:spcAft>
                <a:spcPts val="0"/>
              </a:spcAft>
              <a:buClr>
                <a:schemeClr val="dk1"/>
              </a:buClr>
              <a:buSzPts val="2400"/>
              <a:buChar char="•"/>
            </a:pPr>
            <a:r>
              <a:rPr lang="en-GB" b="1">
                <a:solidFill>
                  <a:srgbClr val="FF0000"/>
                </a:solidFill>
              </a:rPr>
              <a:t>Support data standards</a:t>
            </a:r>
            <a:r>
              <a:rPr lang="en-GB">
                <a:solidFill>
                  <a:srgbClr val="FF0000"/>
                </a:solidFill>
              </a:rPr>
              <a:t> </a:t>
            </a:r>
            <a:r>
              <a:rPr lang="en-GB"/>
              <a:t>(for international science community), e.g. ESA Climate Change Initiative; CMIP (Climate Model Intercomparison Project) data request; Climate-Forecast (CF) metadata convention.</a:t>
            </a:r>
            <a:endParaRPr b="1"/>
          </a:p>
          <a:p>
            <a:pPr marL="419100" lvl="0" indent="-342900" algn="l" rtl="0">
              <a:lnSpc>
                <a:spcPct val="90000"/>
              </a:lnSpc>
              <a:spcBef>
                <a:spcPts val="0"/>
              </a:spcBef>
              <a:spcAft>
                <a:spcPts val="0"/>
              </a:spcAft>
              <a:buClr>
                <a:schemeClr val="dk1"/>
              </a:buClr>
              <a:buSzPts val="2400"/>
              <a:buChar char="•"/>
            </a:pPr>
            <a:r>
              <a:rPr lang="en-GB" b="1">
                <a:solidFill>
                  <a:srgbClr val="FF0000"/>
                </a:solidFill>
              </a:rPr>
              <a:t>Engage with global community</a:t>
            </a:r>
            <a:r>
              <a:rPr lang="en-GB" b="1"/>
              <a:t>. </a:t>
            </a:r>
            <a:r>
              <a:rPr lang="en-GB"/>
              <a:t>CEDA staff participate in:</a:t>
            </a:r>
            <a:endParaRPr/>
          </a:p>
          <a:p>
            <a:pPr marL="914400" lvl="1" indent="-381000" algn="l" rtl="0">
              <a:lnSpc>
                <a:spcPct val="90000"/>
              </a:lnSpc>
              <a:spcBef>
                <a:spcPts val="0"/>
              </a:spcBef>
              <a:spcAft>
                <a:spcPts val="0"/>
              </a:spcAft>
              <a:buClr>
                <a:schemeClr val="dk1"/>
              </a:buClr>
              <a:buSzPts val="2400"/>
              <a:buChar char="•"/>
            </a:pPr>
            <a:r>
              <a:rPr lang="en-GB" sz="2400"/>
              <a:t>World Climate Research Programme (WCRP);</a:t>
            </a:r>
            <a:endParaRPr/>
          </a:p>
          <a:p>
            <a:pPr marL="914400" lvl="1" indent="-381000" algn="l" rtl="0">
              <a:lnSpc>
                <a:spcPct val="90000"/>
              </a:lnSpc>
              <a:spcBef>
                <a:spcPts val="0"/>
              </a:spcBef>
              <a:spcAft>
                <a:spcPts val="0"/>
              </a:spcAft>
              <a:buClr>
                <a:schemeClr val="dk1"/>
              </a:buClr>
              <a:buSzPts val="2400"/>
              <a:buChar char="•"/>
            </a:pPr>
            <a:r>
              <a:rPr lang="en-GB" sz="2400"/>
              <a:t>Committee on Earth Observation Satellites (CEOS);</a:t>
            </a:r>
            <a:endParaRPr/>
          </a:p>
          <a:p>
            <a:pPr marL="914400" lvl="1" indent="-381000" algn="l" rtl="0">
              <a:lnSpc>
                <a:spcPct val="90000"/>
              </a:lnSpc>
              <a:spcBef>
                <a:spcPts val="0"/>
              </a:spcBef>
              <a:spcAft>
                <a:spcPts val="0"/>
              </a:spcAft>
              <a:buClr>
                <a:schemeClr val="dk1"/>
              </a:buClr>
              <a:buSzPts val="2400"/>
              <a:buChar char="•"/>
            </a:pPr>
            <a:r>
              <a:rPr lang="en-GB" sz="2400"/>
              <a:t>Earth System Grid Federation (ESGF);</a:t>
            </a:r>
            <a:endParaRPr/>
          </a:p>
          <a:p>
            <a:pPr marL="914400" lvl="1" indent="-381000" algn="l" rtl="0">
              <a:lnSpc>
                <a:spcPct val="90000"/>
              </a:lnSpc>
              <a:spcBef>
                <a:spcPts val="0"/>
              </a:spcBef>
              <a:spcAft>
                <a:spcPts val="0"/>
              </a:spcAft>
              <a:buClr>
                <a:schemeClr val="dk1"/>
              </a:buClr>
              <a:buSzPts val="2400"/>
              <a:buChar char="•"/>
            </a:pPr>
            <a:r>
              <a:rPr lang="en-GB" sz="2400"/>
              <a:t>Intergovernmental Panel on Climate Change (IPCC) Data Distribution Centre.</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pic>
        <p:nvPicPr>
          <p:cNvPr id="376" name="Google Shape;376;p43"/>
          <p:cNvPicPr preferRelativeResize="0"/>
          <p:nvPr/>
        </p:nvPicPr>
        <p:blipFill rotWithShape="1">
          <a:blip r:embed="rId3">
            <a:alphaModFix/>
          </a:blip>
          <a:srcRect l="12625" t="21111" r="13500" b="55333"/>
          <a:stretch/>
        </p:blipFill>
        <p:spPr>
          <a:xfrm>
            <a:off x="771856" y="1702806"/>
            <a:ext cx="7616502" cy="1366073"/>
          </a:xfrm>
          <a:prstGeom prst="rect">
            <a:avLst/>
          </a:prstGeom>
          <a:noFill/>
          <a:ln>
            <a:noFill/>
          </a:ln>
        </p:spPr>
      </p:pic>
      <p:sp>
        <p:nvSpPr>
          <p:cNvPr id="377" name="Google Shape;377;p43"/>
          <p:cNvSpPr txBox="1"/>
          <p:nvPr/>
        </p:nvSpPr>
        <p:spPr>
          <a:xfrm>
            <a:off x="107504" y="908720"/>
            <a:ext cx="8928992" cy="86177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JASMIN Overview</a:t>
            </a:r>
            <a:endParaRPr sz="3200" b="1" dirty="0">
              <a:solidFill>
                <a:schemeClr val="dk1"/>
              </a:solidFill>
              <a:latin typeface="Arial Rounded MT Bold" panose="020F0704030504030204" pitchFamily="34" charset="0"/>
              <a:ea typeface="Nunito"/>
              <a:cs typeface="Nunito"/>
              <a:sym typeface="Nuni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78" name="Google Shape;378;p43"/>
          <p:cNvSpPr txBox="1"/>
          <p:nvPr/>
        </p:nvSpPr>
        <p:spPr>
          <a:xfrm>
            <a:off x="771857" y="3284984"/>
            <a:ext cx="7616501" cy="2677656"/>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2800" b="1">
                <a:solidFill>
                  <a:schemeClr val="dk1"/>
                </a:solidFill>
                <a:latin typeface="Calibri"/>
                <a:ea typeface="Calibri"/>
                <a:cs typeface="Calibri"/>
                <a:sym typeface="Calibri"/>
              </a:rPr>
              <a:t>The JASMIN facility is a "super-data-cluster" which delivers infrastructure for data analysis. </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endParaRPr sz="2800" b="1">
              <a:solidFill>
                <a:schemeClr val="dk1"/>
              </a:solidFill>
              <a:latin typeface="Calibri"/>
              <a:ea typeface="Calibri"/>
              <a:cs typeface="Calibri"/>
              <a:sym typeface="Calibri"/>
            </a:endParaRPr>
          </a:p>
          <a:p>
            <a:pPr marL="0" marR="0" lvl="0" indent="0" algn="ctr" rtl="0">
              <a:spcBef>
                <a:spcPts val="0"/>
              </a:spcBef>
              <a:spcAft>
                <a:spcPts val="0"/>
              </a:spcAft>
              <a:buNone/>
            </a:pPr>
            <a:r>
              <a:rPr lang="en-GB" sz="2800" b="1">
                <a:solidFill>
                  <a:schemeClr val="dk1"/>
                </a:solidFill>
                <a:latin typeface="Calibri"/>
                <a:ea typeface="Calibri"/>
                <a:cs typeface="Calibri"/>
                <a:sym typeface="Calibri"/>
              </a:rPr>
              <a:t>It is a hybrid between super-computer and data-centre which provides a globally unique computational environment.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a:spLocks noGrp="1"/>
          </p:cNvSpPr>
          <p:nvPr>
            <p:ph type="subTitle" idx="4294967295"/>
          </p:nvPr>
        </p:nvSpPr>
        <p:spPr>
          <a:xfrm>
            <a:off x="3730599" y="4257895"/>
            <a:ext cx="5206250" cy="2380942"/>
          </a:xfrm>
          <a:prstGeom prst="rect">
            <a:avLst/>
          </a:prstGeom>
          <a:noFill/>
          <a:ln>
            <a:noFill/>
          </a:ln>
        </p:spPr>
        <p:txBody>
          <a:bodyPr spcFirstLastPara="1" wrap="square" lIns="91425" tIns="45700" rIns="91425" bIns="45700" anchor="t" anchorCtr="0">
            <a:noAutofit/>
          </a:bodyPr>
          <a:lstStyle/>
          <a:p>
            <a:pPr marL="0" marR="0" lvl="0" indent="0" rtl="0">
              <a:lnSpc>
                <a:spcPct val="90000"/>
              </a:lnSpc>
              <a:spcBef>
                <a:spcPts val="0"/>
              </a:spcBef>
              <a:spcAft>
                <a:spcPts val="0"/>
              </a:spcAft>
              <a:buNone/>
            </a:pPr>
            <a:r>
              <a:rPr lang="en-GB" sz="2000" b="0" i="0" u="none" strike="noStrike" cap="none" dirty="0">
                <a:solidFill>
                  <a:schemeClr val="dk1"/>
                </a:solidFill>
                <a:latin typeface="Calibri"/>
                <a:ea typeface="Calibri"/>
                <a:cs typeface="Calibri"/>
                <a:sym typeface="Calibri"/>
              </a:rPr>
              <a:t>JASMIN is a world leading, unique hybrid of:</a:t>
            </a:r>
            <a:endParaRPr sz="20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Clr>
                <a:schemeClr val="dk1"/>
              </a:buClr>
              <a:buSzPts val="1800"/>
              <a:buFont typeface="Arial"/>
              <a:buChar char="•"/>
            </a:pPr>
            <a:r>
              <a:rPr lang="en-GB" sz="1800" b="1" dirty="0">
                <a:solidFill>
                  <a:srgbClr val="FF0000"/>
                </a:solidFill>
              </a:rPr>
              <a:t>44</a:t>
            </a:r>
            <a:r>
              <a:rPr lang="en-GB" sz="1800" b="1" i="0" u="none" strike="noStrike" cap="none" dirty="0">
                <a:solidFill>
                  <a:srgbClr val="FF0000"/>
                </a:solidFill>
              </a:rPr>
              <a:t>PB</a:t>
            </a:r>
            <a:r>
              <a:rPr lang="en-GB" sz="1800" b="1" i="0" u="none" strike="noStrike" cap="none" dirty="0">
                <a:solidFill>
                  <a:schemeClr val="dk1"/>
                </a:solidFill>
              </a:rPr>
              <a:t> </a:t>
            </a:r>
            <a:r>
              <a:rPr lang="en-GB" sz="1800" b="0" i="0" u="none" strike="noStrike" cap="none" dirty="0">
                <a:solidFill>
                  <a:schemeClr val="dk1"/>
                </a:solidFill>
                <a:latin typeface="Calibri"/>
                <a:ea typeface="Calibri"/>
                <a:cs typeface="Calibri"/>
                <a:sym typeface="Calibri"/>
              </a:rPr>
              <a:t>high performance storage</a:t>
            </a:r>
            <a:r>
              <a:rPr lang="en-GB" sz="1800" dirty="0"/>
              <a:t> by end of 2018</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High-performance computing </a:t>
            </a:r>
            <a:r>
              <a:rPr lang="en-GB" sz="1800" b="1" i="0" u="none" strike="noStrike" cap="none" dirty="0">
                <a:solidFill>
                  <a:srgbClr val="FF0000"/>
                </a:solidFill>
                <a:sym typeface="Calibri"/>
              </a:rPr>
              <a:t>(</a:t>
            </a:r>
            <a:r>
              <a:rPr lang="en-GB" sz="1800" b="1" dirty="0">
                <a:solidFill>
                  <a:srgbClr val="FF0000"/>
                </a:solidFill>
              </a:rPr>
              <a:t>~ 12000</a:t>
            </a:r>
            <a:r>
              <a:rPr lang="en-GB" sz="1800" b="1" i="0" u="none" strike="noStrike" cap="none" dirty="0">
                <a:solidFill>
                  <a:srgbClr val="FF0000"/>
                </a:solidFill>
              </a:rPr>
              <a:t> cores</a:t>
            </a:r>
            <a:r>
              <a:rPr lang="en-GB" sz="1800" b="0" i="0" u="none" strike="noStrike" cap="none" dirty="0">
                <a:solidFill>
                  <a:schemeClr val="dk1"/>
                </a:solidFill>
                <a:latin typeface="Calibri"/>
                <a:ea typeface="Calibri"/>
                <a:cs typeface="Calibri"/>
                <a:sym typeface="Calibri"/>
              </a:rPr>
              <a:t>)</a:t>
            </a:r>
          </a:p>
          <a:p>
            <a:pPr marL="342900" marR="0" lvl="0" indent="-342900" rtl="0">
              <a:lnSpc>
                <a:spcPct val="90000"/>
              </a:lnSpc>
              <a:spcBef>
                <a:spcPts val="1000"/>
              </a:spcBef>
              <a:spcAft>
                <a:spcPts val="0"/>
              </a:spcAft>
              <a:buClr>
                <a:schemeClr val="dk1"/>
              </a:buClr>
              <a:buSzPts val="1800"/>
              <a:buFont typeface="Arial"/>
              <a:buChar char="•"/>
            </a:pPr>
            <a:r>
              <a:rPr lang="en-GB" sz="1800" b="0" i="0" u="none" strike="noStrike" cap="none" dirty="0">
                <a:solidFill>
                  <a:schemeClr val="dk1"/>
                </a:solidFill>
                <a:latin typeface="Calibri"/>
                <a:ea typeface="Calibri"/>
                <a:cs typeface="Calibri"/>
                <a:sym typeface="Calibri"/>
              </a:rPr>
              <a:t>576 GPU cores (ORCHID cluster))</a:t>
            </a:r>
            <a:endParaRPr sz="1800" b="0" i="0" u="none" strike="noStrike" cap="none" dirty="0">
              <a:solidFill>
                <a:schemeClr val="dk1"/>
              </a:solidFill>
              <a:latin typeface="Calibri"/>
              <a:ea typeface="Calibri"/>
              <a:cs typeface="Calibri"/>
              <a:sym typeface="Calibri"/>
            </a:endParaRPr>
          </a:p>
          <a:p>
            <a:pPr marL="342900" marR="0" lvl="0" indent="-342900" rtl="0">
              <a:lnSpc>
                <a:spcPct val="90000"/>
              </a:lnSpc>
              <a:spcBef>
                <a:spcPts val="1000"/>
              </a:spcBef>
              <a:spcAft>
                <a:spcPts val="0"/>
              </a:spcAft>
              <a:buSzPts val="1800"/>
              <a:buChar char="•"/>
            </a:pPr>
            <a:r>
              <a:rPr lang="en-GB" sz="1800" dirty="0">
                <a:solidFill>
                  <a:srgbClr val="000000"/>
                </a:solidFill>
              </a:rPr>
              <a:t>Large scale near line tape storage</a:t>
            </a:r>
            <a:endParaRPr sz="1800" dirty="0"/>
          </a:p>
          <a:p>
            <a:pPr marL="342900" marR="0" lvl="0" indent="-342900" rtl="0">
              <a:lnSpc>
                <a:spcPct val="90000"/>
              </a:lnSpc>
              <a:spcBef>
                <a:spcPts val="1000"/>
              </a:spcBef>
              <a:spcAft>
                <a:spcPts val="0"/>
              </a:spcAft>
              <a:buClr>
                <a:schemeClr val="dk1"/>
              </a:buClr>
              <a:buSzPts val="1800"/>
              <a:buFont typeface="Arial"/>
              <a:buChar char="•"/>
            </a:pPr>
            <a:r>
              <a:rPr lang="en-GB" sz="1800" dirty="0"/>
              <a:t>Custom sophisticated n</a:t>
            </a:r>
            <a:r>
              <a:rPr lang="en-GB" sz="1800" b="0" i="0" u="none" strike="noStrike" cap="none" dirty="0">
                <a:solidFill>
                  <a:schemeClr val="dk1"/>
                </a:solidFill>
                <a:latin typeface="Calibri"/>
                <a:ea typeface="Calibri"/>
                <a:cs typeface="Calibri"/>
                <a:sym typeface="Calibri"/>
              </a:rPr>
              <a:t>etwo</a:t>
            </a:r>
            <a:r>
              <a:rPr lang="en-GB" sz="1800" dirty="0"/>
              <a:t>rk architecture</a:t>
            </a:r>
            <a:endParaRPr dirty="0"/>
          </a:p>
          <a:p>
            <a:pPr marL="342900" marR="0" lvl="0" indent="-342900" rtl="0">
              <a:lnSpc>
                <a:spcPct val="90000"/>
              </a:lnSpc>
              <a:spcBef>
                <a:spcPts val="1000"/>
              </a:spcBef>
              <a:spcAft>
                <a:spcPts val="0"/>
              </a:spcAft>
              <a:buClr>
                <a:schemeClr val="dk1"/>
              </a:buClr>
              <a:buSzPts val="1800"/>
              <a:buFont typeface="Arial"/>
              <a:buChar char="•"/>
            </a:pPr>
            <a:r>
              <a:rPr lang="en-GB" sz="1800" dirty="0"/>
              <a:t>Innovative </a:t>
            </a:r>
            <a:r>
              <a:rPr lang="en-GB" sz="1800" b="0" i="0" u="none" strike="noStrike" cap="none" dirty="0">
                <a:solidFill>
                  <a:schemeClr val="dk1"/>
                </a:solidFill>
                <a:latin typeface="Calibri"/>
                <a:ea typeface="Calibri"/>
                <a:cs typeface="Calibri"/>
                <a:sym typeface="Calibri"/>
              </a:rPr>
              <a:t>cloud hosting capabilities </a:t>
            </a:r>
            <a:endParaRPr sz="1800" dirty="0"/>
          </a:p>
        </p:txBody>
      </p:sp>
      <p:pic>
        <p:nvPicPr>
          <p:cNvPr id="384" name="Google Shape;384;p44"/>
          <p:cNvPicPr preferRelativeResize="0"/>
          <p:nvPr/>
        </p:nvPicPr>
        <p:blipFill rotWithShape="1">
          <a:blip r:embed="rId3">
            <a:alphaModFix/>
          </a:blip>
          <a:srcRect/>
          <a:stretch/>
        </p:blipFill>
        <p:spPr>
          <a:xfrm>
            <a:off x="285154" y="1094829"/>
            <a:ext cx="3238500" cy="4895850"/>
          </a:xfrm>
          <a:prstGeom prst="rect">
            <a:avLst/>
          </a:prstGeom>
          <a:noFill/>
          <a:ln>
            <a:noFill/>
          </a:ln>
        </p:spPr>
      </p:pic>
      <p:sp>
        <p:nvSpPr>
          <p:cNvPr id="385" name="Google Shape;385;p44"/>
          <p:cNvSpPr txBox="1"/>
          <p:nvPr/>
        </p:nvSpPr>
        <p:spPr>
          <a:xfrm>
            <a:off x="54750" y="247664"/>
            <a:ext cx="8882100" cy="64648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GB" sz="1800" i="1" dirty="0">
                <a:solidFill>
                  <a:srgbClr val="0070C0"/>
                </a:solidFill>
                <a:latin typeface="Arial" panose="020B0604020202020204" pitchFamily="34" charset="0"/>
                <a:ea typeface="Merriweather Sans"/>
                <a:cs typeface="Arial" panose="020B0604020202020204" pitchFamily="34" charset="0"/>
                <a:sym typeface="Merriweather Sans"/>
              </a:rPr>
              <a:t>To address “one of NERC’s most strategically important challenges: the improvement of predictive environmental science.”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Prof.</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Duncan </a:t>
            </a:r>
            <a:r>
              <a:rPr lang="en-GB" sz="1800" dirty="0" err="1">
                <a:solidFill>
                  <a:schemeClr val="dk1"/>
                </a:solidFill>
                <a:latin typeface="Arial" panose="020B0604020202020204" pitchFamily="34" charset="0"/>
                <a:ea typeface="Merriweather Sans"/>
                <a:cs typeface="Arial" panose="020B0604020202020204" pitchFamily="34" charset="0"/>
                <a:sym typeface="Merriweather Sans"/>
              </a:rPr>
              <a:t>Wingham</a:t>
            </a:r>
            <a:r>
              <a:rPr lang="en-GB" sz="1800" dirty="0">
                <a:solidFill>
                  <a:schemeClr val="dk1"/>
                </a:solidFill>
                <a:latin typeface="Arial" panose="020B0604020202020204" pitchFamily="34" charset="0"/>
                <a:ea typeface="Merriweather Sans"/>
                <a:cs typeface="Arial" panose="020B0604020202020204" pitchFamily="34" charset="0"/>
                <a:sym typeface="Merriweather Sans"/>
              </a:rPr>
              <a:t>, NERC Chief Exec.</a:t>
            </a:r>
            <a:endParaRPr sz="1800" dirty="0">
              <a:latin typeface="Arial" panose="020B0604020202020204" pitchFamily="34" charset="0"/>
              <a:cs typeface="Arial" panose="020B0604020202020204" pitchFamily="34" charset="0"/>
            </a:endParaRPr>
          </a:p>
        </p:txBody>
      </p:sp>
      <p:grpSp>
        <p:nvGrpSpPr>
          <p:cNvPr id="386" name="Google Shape;386;p44"/>
          <p:cNvGrpSpPr/>
          <p:nvPr/>
        </p:nvGrpSpPr>
        <p:grpSpPr>
          <a:xfrm>
            <a:off x="3730599" y="1081369"/>
            <a:ext cx="5206251" cy="3071252"/>
            <a:chOff x="159654" y="874725"/>
            <a:chExt cx="5206251" cy="3071252"/>
          </a:xfrm>
        </p:grpSpPr>
        <p:pic>
          <p:nvPicPr>
            <p:cNvPr id="387" name="Google Shape;387;p44"/>
            <p:cNvPicPr preferRelativeResize="0"/>
            <p:nvPr/>
          </p:nvPicPr>
          <p:blipFill rotWithShape="1">
            <a:blip r:embed="rId4">
              <a:alphaModFix/>
            </a:blip>
            <a:srcRect/>
            <a:stretch/>
          </p:blipFill>
          <p:spPr>
            <a:xfrm>
              <a:off x="250829" y="874729"/>
              <a:ext cx="5115075" cy="3071248"/>
            </a:xfrm>
            <a:prstGeom prst="rect">
              <a:avLst/>
            </a:prstGeom>
            <a:noFill/>
            <a:ln>
              <a:noFill/>
            </a:ln>
          </p:spPr>
        </p:pic>
        <p:grpSp>
          <p:nvGrpSpPr>
            <p:cNvPr id="388" name="Google Shape;388;p44"/>
            <p:cNvGrpSpPr/>
            <p:nvPr/>
          </p:nvGrpSpPr>
          <p:grpSpPr>
            <a:xfrm>
              <a:off x="159654" y="874725"/>
              <a:ext cx="3211422" cy="2889213"/>
              <a:chOff x="4936050" y="2121419"/>
              <a:chExt cx="4102481" cy="4039727"/>
            </a:xfrm>
          </p:grpSpPr>
          <p:pic>
            <p:nvPicPr>
              <p:cNvPr id="389" name="Google Shape;389;p44"/>
              <p:cNvPicPr preferRelativeResize="0"/>
              <p:nvPr/>
            </p:nvPicPr>
            <p:blipFill rotWithShape="1">
              <a:blip r:embed="rId5">
                <a:alphaModFix/>
              </a:blip>
              <a:srcRect/>
              <a:stretch/>
            </p:blipFill>
            <p:spPr>
              <a:xfrm>
                <a:off x="5052506" y="2121419"/>
                <a:ext cx="3986025" cy="4039727"/>
              </a:xfrm>
              <a:prstGeom prst="rect">
                <a:avLst/>
              </a:prstGeom>
              <a:noFill/>
              <a:ln>
                <a:noFill/>
              </a:ln>
            </p:spPr>
          </p:pic>
          <p:pic>
            <p:nvPicPr>
              <p:cNvPr id="390" name="Google Shape;390;p44"/>
              <p:cNvPicPr preferRelativeResize="0"/>
              <p:nvPr/>
            </p:nvPicPr>
            <p:blipFill rotWithShape="1">
              <a:blip r:embed="rId6">
                <a:alphaModFix/>
              </a:blip>
              <a:srcRect/>
              <a:stretch/>
            </p:blipFill>
            <p:spPr>
              <a:xfrm>
                <a:off x="4936050" y="2251675"/>
                <a:ext cx="2474125" cy="494800"/>
              </a:xfrm>
              <a:prstGeom prst="rect">
                <a:avLst/>
              </a:prstGeom>
              <a:noFill/>
              <a:ln>
                <a:noFill/>
              </a:ln>
            </p:spPr>
          </p:pic>
          <p:pic>
            <p:nvPicPr>
              <p:cNvPr id="391" name="Google Shape;391;p44"/>
              <p:cNvPicPr preferRelativeResize="0"/>
              <p:nvPr/>
            </p:nvPicPr>
            <p:blipFill rotWithShape="1">
              <a:blip r:embed="rId7">
                <a:alphaModFix/>
              </a:blip>
              <a:srcRect/>
              <a:stretch/>
            </p:blipFill>
            <p:spPr>
              <a:xfrm>
                <a:off x="7120283" y="5617049"/>
                <a:ext cx="1289230" cy="263500"/>
              </a:xfrm>
              <a:prstGeom prst="rect">
                <a:avLst/>
              </a:prstGeom>
              <a:noFill/>
              <a:ln>
                <a:noFill/>
              </a:ln>
            </p:spPr>
          </p:pic>
          <p:pic>
            <p:nvPicPr>
              <p:cNvPr id="392" name="Google Shape;392;p44"/>
              <p:cNvPicPr preferRelativeResize="0"/>
              <p:nvPr/>
            </p:nvPicPr>
            <p:blipFill rotWithShape="1">
              <a:blip r:embed="rId8">
                <a:alphaModFix/>
              </a:blip>
              <a:srcRect/>
              <a:stretch/>
            </p:blipFill>
            <p:spPr>
              <a:xfrm>
                <a:off x="5166608" y="5479046"/>
                <a:ext cx="1838560" cy="401514"/>
              </a:xfrm>
              <a:prstGeom prst="rect">
                <a:avLst/>
              </a:prstGeom>
              <a:noFill/>
              <a:ln>
                <a:noFill/>
              </a:ln>
            </p:spPr>
          </p:pic>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5"/>
          <p:cNvSpPr txBox="1">
            <a:spLocks noGrp="1"/>
          </p:cNvSpPr>
          <p:nvPr>
            <p:ph type="title" idx="4294967295"/>
          </p:nvPr>
        </p:nvSpPr>
        <p:spPr>
          <a:xfrm>
            <a:off x="388938" y="162304"/>
            <a:ext cx="8755062" cy="978729"/>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Hosted by STFC</a:t>
            </a:r>
            <a:br>
              <a:rPr lang="en-GB" sz="3200" b="1" i="0" u="none" strike="noStrike" cap="none" dirty="0">
                <a:solidFill>
                  <a:schemeClr val="dk1"/>
                </a:solidFill>
                <a:latin typeface="Arial Rounded MT Bold" panose="020F0704030504030204" pitchFamily="34" charset="0"/>
                <a:ea typeface="Nunito"/>
                <a:cs typeface="Nunito"/>
                <a:sym typeface="Nunito"/>
              </a:rPr>
            </a:br>
            <a:r>
              <a:rPr lang="en-GB" sz="3200" b="1" i="0" u="none" strike="noStrike" cap="none" dirty="0">
                <a:solidFill>
                  <a:schemeClr val="dk1"/>
                </a:solidFill>
                <a:latin typeface="Arial Rounded MT Bold" panose="020F0704030504030204" pitchFamily="34" charset="0"/>
                <a:ea typeface="Nunito"/>
                <a:cs typeface="Nunito"/>
                <a:sym typeface="Nunito"/>
              </a:rPr>
              <a:t>Scientific Computing Department</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sp>
        <p:nvSpPr>
          <p:cNvPr id="398" name="Google Shape;398;p45"/>
          <p:cNvSpPr txBox="1">
            <a:spLocks noGrp="1"/>
          </p:cNvSpPr>
          <p:nvPr>
            <p:ph type="body" idx="4294967295"/>
          </p:nvPr>
        </p:nvSpPr>
        <p:spPr>
          <a:xfrm>
            <a:off x="304800"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800"/>
              <a:buFont typeface="Arial"/>
              <a:buNone/>
            </a:pPr>
            <a:r>
              <a:rPr lang="en-GB" sz="1800" b="1" i="0" u="none" strike="noStrike" cap="none">
                <a:solidFill>
                  <a:srgbClr val="000000"/>
                </a:solidFill>
                <a:latin typeface="Arial"/>
                <a:ea typeface="Arial"/>
                <a:cs typeface="Arial"/>
                <a:sym typeface="Arial"/>
              </a:rPr>
              <a:t>“</a:t>
            </a:r>
            <a:r>
              <a:rPr lang="en-GB" sz="1800" b="1" i="1" u="none" strike="noStrike" cap="none">
                <a:solidFill>
                  <a:srgbClr val="000000"/>
                </a:solidFill>
                <a:latin typeface="Arial"/>
                <a:ea typeface="Arial"/>
                <a:cs typeface="Arial"/>
                <a:sym typeface="Arial"/>
              </a:rPr>
              <a:t>Computing Expertise across length scales from processes within atoms to environmental modelling</a:t>
            </a:r>
            <a:r>
              <a:rPr lang="en-GB" sz="1800" b="1" i="0" u="none" strike="noStrike" cap="none">
                <a:solidFill>
                  <a:srgbClr val="000000"/>
                </a:solidFill>
                <a:latin typeface="Arial"/>
                <a:ea typeface="Arial"/>
                <a:cs typeface="Arial"/>
                <a:sym typeface="Arial"/>
              </a:rPr>
              <a: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Applications development and support,</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Compute and data facilities and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Research and Training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Numerical Analysis</a:t>
            </a:r>
            <a:endParaRPr/>
          </a:p>
          <a:p>
            <a:pPr marL="0" marR="0" lvl="0" indent="0" algn="l" rtl="0">
              <a:lnSpc>
                <a:spcPct val="91000"/>
              </a:lnSpc>
              <a:spcBef>
                <a:spcPts val="227"/>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399" name="Google Shape;399;p45"/>
          <p:cNvSpPr txBox="1">
            <a:spLocks noGrp="1"/>
          </p:cNvSpPr>
          <p:nvPr>
            <p:ph type="body" idx="4294967295"/>
          </p:nvPr>
        </p:nvSpPr>
        <p:spPr>
          <a:xfrm>
            <a:off x="5000625" y="118427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High Performance Computing</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Emerald GPU cluster for Oxford, UCL, Southampton, Bristol.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SCARF HPC for RAL</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Joule bluegene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Hartree: Blue Wonder idataplex HPC</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JASMIN: NERC super data cluster</a:t>
            </a:r>
            <a:endParaRPr/>
          </a:p>
          <a:p>
            <a:pPr marL="0" marR="0" lvl="0" indent="0" algn="l" rtl="0">
              <a:lnSpc>
                <a:spcPct val="91000"/>
              </a:lnSpc>
              <a:spcBef>
                <a:spcPts val="227"/>
              </a:spcBef>
              <a:spcAft>
                <a:spcPts val="0"/>
              </a:spcAft>
              <a:buClr>
                <a:srgbClr val="000000"/>
              </a:buClr>
              <a:buSzPts val="720"/>
              <a:buFont typeface="Noto Sans Symbols"/>
              <a:buNone/>
            </a:pPr>
            <a:endParaRPr sz="1600" b="0" i="0" u="none" strike="noStrike" cap="none">
              <a:solidFill>
                <a:srgbClr val="000000"/>
              </a:solidFill>
              <a:latin typeface="Arial"/>
              <a:ea typeface="Arial"/>
              <a:cs typeface="Arial"/>
              <a:sym typeface="Arial"/>
            </a:endParaRPr>
          </a:p>
        </p:txBody>
      </p:sp>
      <p:sp>
        <p:nvSpPr>
          <p:cNvPr id="400" name="Google Shape;400;p45"/>
          <p:cNvSpPr txBox="1">
            <a:spLocks noGrp="1"/>
          </p:cNvSpPr>
          <p:nvPr>
            <p:ph type="body" idx="4294967295"/>
          </p:nvPr>
        </p:nvSpPr>
        <p:spPr>
          <a:xfrm>
            <a:off x="5000625" y="3336925"/>
            <a:ext cx="4143375" cy="1897063"/>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Close working partnership with industry</a:t>
            </a:r>
            <a:endParaRPr/>
          </a:p>
        </p:txBody>
      </p:sp>
      <p:sp>
        <p:nvSpPr>
          <p:cNvPr id="401" name="Google Shape;401;p45"/>
          <p:cNvSpPr txBox="1">
            <a:spLocks noGrp="1"/>
          </p:cNvSpPr>
          <p:nvPr>
            <p:ph type="body" idx="4294967295"/>
          </p:nvPr>
        </p:nvSpPr>
        <p:spPr>
          <a:xfrm>
            <a:off x="304800" y="3184525"/>
            <a:ext cx="4143300" cy="1897200"/>
          </a:xfrm>
          <a:prstGeom prst="rect">
            <a:avLst/>
          </a:prstGeom>
          <a:noFill/>
          <a:ln>
            <a:noFill/>
          </a:ln>
        </p:spPr>
        <p:txBody>
          <a:bodyPr spcFirstLastPara="1" wrap="square" lIns="91425" tIns="45700" rIns="91425" bIns="45700" anchor="t" anchorCtr="0">
            <a:noAutofit/>
          </a:bodyPr>
          <a:lstStyle/>
          <a:p>
            <a:pPr marL="0" marR="0" lvl="0" indent="0" algn="l" rtl="0">
              <a:lnSpc>
                <a:spcPct val="91000"/>
              </a:lnSpc>
              <a:spcBef>
                <a:spcPts val="0"/>
              </a:spcBef>
              <a:spcAft>
                <a:spcPts val="0"/>
              </a:spcAft>
              <a:buClr>
                <a:srgbClr val="000000"/>
              </a:buClr>
              <a:buSzPts val="1600"/>
              <a:buFont typeface="Arial"/>
              <a:buNone/>
            </a:pPr>
            <a:r>
              <a:rPr lang="en-GB" sz="1600" b="1" i="0" u="none" strike="noStrike" cap="none">
                <a:solidFill>
                  <a:srgbClr val="000000"/>
                </a:solidFill>
                <a:latin typeface="Arial"/>
                <a:ea typeface="Arial"/>
                <a:cs typeface="Arial"/>
                <a:sym typeface="Arial"/>
              </a:rPr>
              <a:t>Data Services</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STFC:  </a:t>
            </a:r>
            <a:r>
              <a:rPr lang="en-GB" sz="1400" b="0" i="0" u="none" strike="noStrike" cap="none">
                <a:solidFill>
                  <a:srgbClr val="000000"/>
                </a:solidFill>
                <a:latin typeface="Arial"/>
                <a:ea typeface="Arial"/>
                <a:cs typeface="Arial"/>
                <a:sym typeface="Arial"/>
              </a:rPr>
              <a:t>Facility Archives (ISIS, Diamond)</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LHC: </a:t>
            </a:r>
            <a:r>
              <a:rPr lang="en-GB" sz="1400" b="0" i="0" u="none" strike="noStrike" cap="none">
                <a:solidFill>
                  <a:srgbClr val="000000"/>
                </a:solidFill>
                <a:latin typeface="Arial"/>
                <a:ea typeface="Arial"/>
                <a:cs typeface="Arial"/>
                <a:sym typeface="Arial"/>
              </a:rPr>
              <a:t>UK Hub (Tier 1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BBSRC: </a:t>
            </a:r>
            <a:r>
              <a:rPr lang="en-GB" sz="1400" b="0" i="0" u="none" strike="noStrike" cap="none">
                <a:solidFill>
                  <a:srgbClr val="000000"/>
                </a:solidFill>
                <a:latin typeface="Arial"/>
                <a:ea typeface="Arial"/>
                <a:cs typeface="Arial"/>
                <a:sym typeface="Arial"/>
              </a:rPr>
              <a:t>Institutes data archive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MRC: </a:t>
            </a:r>
            <a:r>
              <a:rPr lang="en-GB" sz="1400" b="0" i="0" u="none" strike="noStrike" cap="none">
                <a:solidFill>
                  <a:srgbClr val="000000"/>
                </a:solidFill>
                <a:latin typeface="Arial"/>
                <a:ea typeface="Arial"/>
                <a:cs typeface="Arial"/>
                <a:sym typeface="Arial"/>
              </a:rPr>
              <a:t>Data Support Service</a:t>
            </a:r>
            <a:endParaRPr/>
          </a:p>
          <a:p>
            <a:pPr marL="0" marR="0" lvl="0" indent="-45720" algn="l" rtl="0">
              <a:lnSpc>
                <a:spcPct val="91000"/>
              </a:lnSpc>
              <a:spcBef>
                <a:spcPts val="227"/>
              </a:spcBef>
              <a:spcAft>
                <a:spcPts val="0"/>
              </a:spcAft>
              <a:buClr>
                <a:srgbClr val="000000"/>
              </a:buClr>
              <a:buSzPts val="720"/>
              <a:buFont typeface="Noto Sans Symbols"/>
              <a:buChar char="➔"/>
            </a:pPr>
            <a:r>
              <a:rPr lang="en-GB" sz="1600" b="0" i="0" u="none" strike="noStrike" cap="none">
                <a:solidFill>
                  <a:srgbClr val="000000"/>
                </a:solidFill>
                <a:latin typeface="Arial"/>
                <a:ea typeface="Arial"/>
                <a:cs typeface="Arial"/>
                <a:sym typeface="Arial"/>
              </a:rPr>
              <a:t> NERC: </a:t>
            </a:r>
            <a:r>
              <a:rPr lang="en-GB" sz="1400" b="0" i="0" u="none" strike="noStrike" cap="none">
                <a:solidFill>
                  <a:srgbClr val="000000"/>
                </a:solidFill>
                <a:latin typeface="Arial"/>
                <a:ea typeface="Arial"/>
                <a:cs typeface="Arial"/>
                <a:sym typeface="Arial"/>
              </a:rPr>
              <a:t>CEDA backup and JASMIN elastic tape</a:t>
            </a:r>
            <a:endParaRPr/>
          </a:p>
        </p:txBody>
      </p:sp>
      <p:grpSp>
        <p:nvGrpSpPr>
          <p:cNvPr id="402" name="Google Shape;402;p45"/>
          <p:cNvGrpSpPr/>
          <p:nvPr/>
        </p:nvGrpSpPr>
        <p:grpSpPr>
          <a:xfrm>
            <a:off x="4895950" y="3696125"/>
            <a:ext cx="4049889" cy="2577600"/>
            <a:chOff x="4896000" y="3696120"/>
            <a:chExt cx="3574798" cy="2577600"/>
          </a:xfrm>
        </p:grpSpPr>
        <p:pic>
          <p:nvPicPr>
            <p:cNvPr id="403" name="Google Shape;403;p45"/>
            <p:cNvPicPr preferRelativeResize="0"/>
            <p:nvPr/>
          </p:nvPicPr>
          <p:blipFill/>
          <p:spPr>
            <a:xfrm>
              <a:off x="4901400" y="3733920"/>
              <a:ext cx="572400" cy="260640"/>
            </a:xfrm>
            <a:prstGeom prst="rect">
              <a:avLst/>
            </a:prstGeom>
            <a:solidFill>
              <a:srgbClr val="FFFFFF"/>
            </a:solidFill>
            <a:ln>
              <a:noFill/>
            </a:ln>
          </p:spPr>
        </p:pic>
        <p:pic>
          <p:nvPicPr>
            <p:cNvPr id="404" name="Google Shape;404;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5" name="Google Shape;405;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6" name="Google Shape;406;p45"/>
            <p:cNvPicPr preferRelativeResize="0"/>
            <p:nvPr/>
          </p:nvPicPr>
          <p:blipFill rotWithShape="1">
            <a:blip r:embed="rId3">
              <a:alphaModFix/>
            </a:blip>
            <a:srcRect/>
            <a:stretch/>
          </p:blipFill>
          <p:spPr>
            <a:xfrm>
              <a:off x="6660000" y="4519080"/>
              <a:ext cx="3960" cy="3960"/>
            </a:xfrm>
            <a:prstGeom prst="rect">
              <a:avLst/>
            </a:prstGeom>
            <a:noFill/>
            <a:ln>
              <a:noFill/>
            </a:ln>
          </p:spPr>
        </p:pic>
        <p:pic>
          <p:nvPicPr>
            <p:cNvPr id="407" name="Google Shape;407;p45"/>
            <p:cNvPicPr preferRelativeResize="0"/>
            <p:nvPr/>
          </p:nvPicPr>
          <p:blipFill rotWithShape="1">
            <a:blip r:embed="rId4">
              <a:alphaModFix/>
            </a:blip>
            <a:srcRect/>
            <a:stretch/>
          </p:blipFill>
          <p:spPr>
            <a:xfrm>
              <a:off x="4901400" y="4912919"/>
              <a:ext cx="619200" cy="290880"/>
            </a:xfrm>
            <a:prstGeom prst="rect">
              <a:avLst/>
            </a:prstGeom>
            <a:noFill/>
            <a:ln>
              <a:noFill/>
            </a:ln>
          </p:spPr>
        </p:pic>
        <p:sp>
          <p:nvSpPr>
            <p:cNvPr id="408" name="Google Shape;408;p45"/>
            <p:cNvSpPr/>
            <p:nvPr/>
          </p:nvSpPr>
          <p:spPr>
            <a:xfrm>
              <a:off x="5541120" y="4997520"/>
              <a:ext cx="671760" cy="1276200"/>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97000"/>
                </a:lnSpc>
                <a:spcBef>
                  <a:spcPts val="0"/>
                </a:spcBef>
                <a:spcAft>
                  <a:spcPts val="0"/>
                </a:spcAft>
                <a:buClr>
                  <a:srgbClr val="003399"/>
                </a:buClr>
                <a:buSzPts val="2000"/>
                <a:buFont typeface="Arial"/>
                <a:buNone/>
              </a:pPr>
              <a:r>
                <a:rPr lang="en-GB" sz="2000" b="1" i="0" u="none" strike="noStrike">
                  <a:solidFill>
                    <a:srgbClr val="003399"/>
                  </a:solidFill>
                  <a:latin typeface="Arial"/>
                  <a:ea typeface="Arial"/>
                  <a:cs typeface="Arial"/>
                  <a:sym typeface="Arial"/>
                </a:rPr>
                <a:t>NW-VEC</a:t>
              </a:r>
              <a:endParaRPr/>
            </a:p>
          </p:txBody>
        </p:sp>
        <p:sp>
          <p:nvSpPr>
            <p:cNvPr id="409" name="Google Shape;409;p45"/>
            <p:cNvSpPr/>
            <p:nvPr/>
          </p:nvSpPr>
          <p:spPr>
            <a:xfrm>
              <a:off x="6208199" y="5003280"/>
              <a:ext cx="579960" cy="1008719"/>
            </a:xfrm>
            <a:custGeom>
              <a:avLst/>
              <a:gdLst/>
              <a:ahLst/>
              <a:cxnLst/>
              <a:rect l="l" t="t" r="r" b="b"/>
              <a:pathLst>
                <a:path w="21600" h="21600" extrusionOk="0">
                  <a:moveTo>
                    <a:pt x="0" y="0"/>
                  </a:moveTo>
                  <a:lnTo>
                    <a:pt x="21600" y="0"/>
                  </a:lnTo>
                  <a:lnTo>
                    <a:pt x="21600" y="21600"/>
                  </a:lnTo>
                  <a:lnTo>
                    <a:pt x="0" y="21600"/>
                  </a:lnTo>
                  <a:lnTo>
                    <a:pt x="0" y="0"/>
                  </a:lnTo>
                  <a:close/>
                </a:path>
              </a:pathLst>
            </a:custGeom>
            <a:solidFill>
              <a:srgbClr val="FFFFFF"/>
            </a:solidFill>
            <a:ln>
              <a:noFill/>
            </a:ln>
          </p:spPr>
          <p:txBody>
            <a:bodyPr spcFirstLastPara="1" wrap="square" lIns="90000" tIns="46800" rIns="90000" bIns="46800" anchor="t" anchorCtr="0">
              <a:noAutofit/>
            </a:bodyPr>
            <a:lstStyle/>
            <a:p>
              <a:pPr marL="0" marR="0" lvl="0" indent="0" algn="ctr" rtl="0">
                <a:lnSpc>
                  <a:spcPct val="100000"/>
                </a:lnSpc>
                <a:spcBef>
                  <a:spcPts val="0"/>
                </a:spcBef>
                <a:spcAft>
                  <a:spcPts val="0"/>
                </a:spcAft>
                <a:buClr>
                  <a:srgbClr val="003300"/>
                </a:buClr>
                <a:buSzPts val="2000"/>
                <a:buFont typeface="Arial Black"/>
                <a:buNone/>
              </a:pPr>
              <a:r>
                <a:rPr lang="en-GB" sz="2000" b="1" i="0" u="none" strike="noStrike">
                  <a:solidFill>
                    <a:srgbClr val="003300"/>
                  </a:solidFill>
                  <a:latin typeface="Arial Black"/>
                  <a:ea typeface="Arial Black"/>
                  <a:cs typeface="Arial Black"/>
                  <a:sym typeface="Arial Black"/>
                </a:rPr>
                <a:t>CFMS</a:t>
              </a:r>
              <a:endParaRPr/>
            </a:p>
          </p:txBody>
        </p:sp>
        <p:pic>
          <p:nvPicPr>
            <p:cNvPr id="410" name="Google Shape;410;p45"/>
            <p:cNvPicPr preferRelativeResize="0"/>
            <p:nvPr/>
          </p:nvPicPr>
          <p:blipFill rotWithShape="1">
            <a:blip r:embed="rId5">
              <a:alphaModFix/>
            </a:blip>
            <a:srcRect/>
            <a:stretch/>
          </p:blipFill>
          <p:spPr>
            <a:xfrm>
              <a:off x="6792479" y="4996080"/>
              <a:ext cx="999720" cy="153000"/>
            </a:xfrm>
            <a:prstGeom prst="rect">
              <a:avLst/>
            </a:prstGeom>
            <a:noFill/>
            <a:ln>
              <a:noFill/>
            </a:ln>
          </p:spPr>
        </p:pic>
        <p:pic>
          <p:nvPicPr>
            <p:cNvPr id="411" name="Google Shape;411;p45"/>
            <p:cNvPicPr preferRelativeResize="0"/>
            <p:nvPr/>
          </p:nvPicPr>
          <p:blipFill rotWithShape="1">
            <a:blip r:embed="rId6">
              <a:alphaModFix/>
            </a:blip>
            <a:srcRect/>
            <a:stretch/>
          </p:blipFill>
          <p:spPr>
            <a:xfrm>
              <a:off x="4896000" y="4165920"/>
              <a:ext cx="655560" cy="196560"/>
            </a:xfrm>
            <a:prstGeom prst="rect">
              <a:avLst/>
            </a:prstGeom>
            <a:noFill/>
            <a:ln>
              <a:noFill/>
            </a:ln>
          </p:spPr>
        </p:pic>
        <p:pic>
          <p:nvPicPr>
            <p:cNvPr id="412" name="Google Shape;412;p45"/>
            <p:cNvPicPr preferRelativeResize="0"/>
            <p:nvPr/>
          </p:nvPicPr>
          <p:blipFill rotWithShape="1">
            <a:blip r:embed="rId7">
              <a:alphaModFix/>
            </a:blip>
            <a:srcRect/>
            <a:stretch/>
          </p:blipFill>
          <p:spPr>
            <a:xfrm>
              <a:off x="4941719" y="5371920"/>
              <a:ext cx="594360" cy="400320"/>
            </a:xfrm>
            <a:prstGeom prst="rect">
              <a:avLst/>
            </a:prstGeom>
            <a:noFill/>
            <a:ln>
              <a:noFill/>
            </a:ln>
          </p:spPr>
        </p:pic>
        <p:pic>
          <p:nvPicPr>
            <p:cNvPr id="413" name="Google Shape;413;p45"/>
            <p:cNvPicPr preferRelativeResize="0"/>
            <p:nvPr/>
          </p:nvPicPr>
          <p:blipFill rotWithShape="1">
            <a:blip r:embed="rId8">
              <a:alphaModFix/>
            </a:blip>
            <a:srcRect/>
            <a:stretch/>
          </p:blipFill>
          <p:spPr>
            <a:xfrm>
              <a:off x="5508720" y="5332680"/>
              <a:ext cx="600840" cy="439559"/>
            </a:xfrm>
            <a:prstGeom prst="rect">
              <a:avLst/>
            </a:prstGeom>
            <a:noFill/>
            <a:ln>
              <a:noFill/>
            </a:ln>
          </p:spPr>
        </p:pic>
        <p:pic>
          <p:nvPicPr>
            <p:cNvPr id="414" name="Google Shape;414;p45"/>
            <p:cNvPicPr preferRelativeResize="0"/>
            <p:nvPr/>
          </p:nvPicPr>
          <p:blipFill rotWithShape="1">
            <a:blip r:embed="rId9">
              <a:alphaModFix/>
            </a:blip>
            <a:srcRect/>
            <a:stretch/>
          </p:blipFill>
          <p:spPr>
            <a:xfrm>
              <a:off x="6114239" y="5377680"/>
              <a:ext cx="329400" cy="385200"/>
            </a:xfrm>
            <a:prstGeom prst="rect">
              <a:avLst/>
            </a:prstGeom>
            <a:noFill/>
            <a:ln>
              <a:noFill/>
            </a:ln>
          </p:spPr>
        </p:pic>
        <p:pic>
          <p:nvPicPr>
            <p:cNvPr id="415" name="Google Shape;415;p45"/>
            <p:cNvPicPr preferRelativeResize="0"/>
            <p:nvPr/>
          </p:nvPicPr>
          <p:blipFill rotWithShape="1">
            <a:blip r:embed="rId10">
              <a:alphaModFix/>
            </a:blip>
            <a:srcRect/>
            <a:stretch/>
          </p:blipFill>
          <p:spPr>
            <a:xfrm>
              <a:off x="6476039" y="5315040"/>
              <a:ext cx="246240" cy="350640"/>
            </a:xfrm>
            <a:prstGeom prst="rect">
              <a:avLst/>
            </a:prstGeom>
            <a:noFill/>
            <a:ln>
              <a:noFill/>
            </a:ln>
          </p:spPr>
        </p:pic>
        <p:pic>
          <p:nvPicPr>
            <p:cNvPr id="416" name="Google Shape;416;p45"/>
            <p:cNvPicPr preferRelativeResize="0"/>
            <p:nvPr/>
          </p:nvPicPr>
          <p:blipFill rotWithShape="1">
            <a:blip r:embed="rId11">
              <a:alphaModFix/>
            </a:blip>
            <a:srcRect r="57464"/>
            <a:stretch/>
          </p:blipFill>
          <p:spPr>
            <a:xfrm>
              <a:off x="6787080" y="5390280"/>
              <a:ext cx="577440" cy="141120"/>
            </a:xfrm>
            <a:prstGeom prst="rect">
              <a:avLst/>
            </a:prstGeom>
            <a:noFill/>
            <a:ln>
              <a:noFill/>
            </a:ln>
          </p:spPr>
        </p:pic>
        <p:pic>
          <p:nvPicPr>
            <p:cNvPr id="417" name="Google Shape;417;p45"/>
            <p:cNvPicPr preferRelativeResize="0"/>
            <p:nvPr/>
          </p:nvPicPr>
          <p:blipFill rotWithShape="1">
            <a:blip r:embed="rId12">
              <a:alphaModFix/>
            </a:blip>
            <a:srcRect/>
            <a:stretch/>
          </p:blipFill>
          <p:spPr>
            <a:xfrm>
              <a:off x="6812279" y="5608800"/>
              <a:ext cx="873720" cy="226080"/>
            </a:xfrm>
            <a:prstGeom prst="rect">
              <a:avLst/>
            </a:prstGeom>
            <a:noFill/>
            <a:ln>
              <a:noFill/>
            </a:ln>
          </p:spPr>
        </p:pic>
        <p:pic>
          <p:nvPicPr>
            <p:cNvPr id="418" name="Google Shape;418;p45"/>
            <p:cNvPicPr preferRelativeResize="0"/>
            <p:nvPr/>
          </p:nvPicPr>
          <p:blipFill rotWithShape="1">
            <a:blip r:embed="rId13">
              <a:alphaModFix/>
            </a:blip>
            <a:srcRect/>
            <a:stretch/>
          </p:blipFill>
          <p:spPr>
            <a:xfrm>
              <a:off x="7320960" y="5317560"/>
              <a:ext cx="638280" cy="279000"/>
            </a:xfrm>
            <a:prstGeom prst="rect">
              <a:avLst/>
            </a:prstGeom>
            <a:noFill/>
            <a:ln>
              <a:noFill/>
            </a:ln>
          </p:spPr>
        </p:pic>
        <p:pic>
          <p:nvPicPr>
            <p:cNvPr id="419" name="Google Shape;419;p45"/>
            <p:cNvPicPr preferRelativeResize="0"/>
            <p:nvPr/>
          </p:nvPicPr>
          <p:blipFill rotWithShape="1">
            <a:blip r:embed="rId14">
              <a:alphaModFix/>
            </a:blip>
            <a:srcRect/>
            <a:stretch/>
          </p:blipFill>
          <p:spPr>
            <a:xfrm>
              <a:off x="7779600" y="5746320"/>
              <a:ext cx="589320" cy="109800"/>
            </a:xfrm>
            <a:prstGeom prst="rect">
              <a:avLst/>
            </a:prstGeom>
            <a:noFill/>
            <a:ln>
              <a:noFill/>
            </a:ln>
          </p:spPr>
        </p:pic>
        <p:pic>
          <p:nvPicPr>
            <p:cNvPr id="420" name="Google Shape;420;p45"/>
            <p:cNvPicPr preferRelativeResize="0"/>
            <p:nvPr/>
          </p:nvPicPr>
          <p:blipFill rotWithShape="1">
            <a:blip r:embed="rId15">
              <a:alphaModFix/>
            </a:blip>
            <a:srcRect/>
            <a:stretch/>
          </p:blipFill>
          <p:spPr>
            <a:xfrm>
              <a:off x="6338520" y="3696120"/>
              <a:ext cx="777239" cy="312120"/>
            </a:xfrm>
            <a:prstGeom prst="rect">
              <a:avLst/>
            </a:prstGeom>
            <a:noFill/>
            <a:ln>
              <a:noFill/>
            </a:ln>
          </p:spPr>
        </p:pic>
        <p:pic>
          <p:nvPicPr>
            <p:cNvPr id="421" name="Google Shape;421;p45"/>
            <p:cNvPicPr preferRelativeResize="0"/>
            <p:nvPr/>
          </p:nvPicPr>
          <p:blipFill/>
          <p:spPr>
            <a:xfrm>
              <a:off x="7822440" y="4906800"/>
              <a:ext cx="222120" cy="353160"/>
            </a:xfrm>
            <a:prstGeom prst="rect">
              <a:avLst/>
            </a:prstGeom>
            <a:solidFill>
              <a:srgbClr val="FFFFFF"/>
            </a:solidFill>
            <a:ln>
              <a:noFill/>
            </a:ln>
          </p:spPr>
        </p:pic>
        <p:pic>
          <p:nvPicPr>
            <p:cNvPr id="422" name="Google Shape;422;p45"/>
            <p:cNvPicPr preferRelativeResize="0"/>
            <p:nvPr/>
          </p:nvPicPr>
          <p:blipFill/>
          <p:spPr>
            <a:xfrm>
              <a:off x="8098920" y="4947120"/>
              <a:ext cx="273960" cy="273960"/>
            </a:xfrm>
            <a:prstGeom prst="rect">
              <a:avLst/>
            </a:prstGeom>
            <a:solidFill>
              <a:srgbClr val="FFFFFF"/>
            </a:solidFill>
            <a:ln>
              <a:noFill/>
            </a:ln>
          </p:spPr>
        </p:pic>
        <p:pic>
          <p:nvPicPr>
            <p:cNvPr id="423" name="Google Shape;423;p45"/>
            <p:cNvPicPr preferRelativeResize="0"/>
            <p:nvPr/>
          </p:nvPicPr>
          <p:blipFill rotWithShape="1">
            <a:blip r:embed="rId16">
              <a:alphaModFix/>
            </a:blip>
            <a:srcRect/>
            <a:stretch/>
          </p:blipFill>
          <p:spPr>
            <a:xfrm>
              <a:off x="7975800" y="5354640"/>
              <a:ext cx="333720" cy="333360"/>
            </a:xfrm>
            <a:prstGeom prst="rect">
              <a:avLst/>
            </a:prstGeom>
            <a:noFill/>
            <a:ln>
              <a:noFill/>
            </a:ln>
          </p:spPr>
        </p:pic>
        <p:pic>
          <p:nvPicPr>
            <p:cNvPr id="424" name="Google Shape;424;p45"/>
            <p:cNvPicPr preferRelativeResize="0"/>
            <p:nvPr/>
          </p:nvPicPr>
          <p:blipFill rotWithShape="1">
            <a:blip r:embed="rId17">
              <a:alphaModFix/>
            </a:blip>
            <a:srcRect/>
            <a:stretch/>
          </p:blipFill>
          <p:spPr>
            <a:xfrm>
              <a:off x="5612040" y="3773520"/>
              <a:ext cx="619200" cy="154800"/>
            </a:xfrm>
            <a:prstGeom prst="rect">
              <a:avLst/>
            </a:prstGeom>
            <a:noFill/>
            <a:ln>
              <a:noFill/>
            </a:ln>
          </p:spPr>
        </p:pic>
        <p:pic>
          <p:nvPicPr>
            <p:cNvPr id="425" name="Google Shape;425;p45"/>
            <p:cNvPicPr preferRelativeResize="0"/>
            <p:nvPr/>
          </p:nvPicPr>
          <p:blipFill rotWithShape="1">
            <a:blip r:embed="rId18">
              <a:alphaModFix/>
            </a:blip>
            <a:srcRect/>
            <a:stretch/>
          </p:blipFill>
          <p:spPr>
            <a:xfrm>
              <a:off x="7015319" y="4080600"/>
              <a:ext cx="646920" cy="361079"/>
            </a:xfrm>
            <a:prstGeom prst="rect">
              <a:avLst/>
            </a:prstGeom>
            <a:noFill/>
            <a:ln>
              <a:noFill/>
            </a:ln>
          </p:spPr>
        </p:pic>
        <p:pic>
          <p:nvPicPr>
            <p:cNvPr id="426" name="Google Shape;426;p45"/>
            <p:cNvPicPr preferRelativeResize="0"/>
            <p:nvPr/>
          </p:nvPicPr>
          <p:blipFill rotWithShape="1">
            <a:blip r:embed="rId19">
              <a:alphaModFix/>
            </a:blip>
            <a:srcRect/>
            <a:stretch/>
          </p:blipFill>
          <p:spPr>
            <a:xfrm>
              <a:off x="7727039" y="4568760"/>
              <a:ext cx="743759" cy="246240"/>
            </a:xfrm>
            <a:prstGeom prst="rect">
              <a:avLst/>
            </a:prstGeom>
            <a:noFill/>
            <a:ln>
              <a:noFill/>
            </a:ln>
          </p:spPr>
        </p:pic>
        <p:pic>
          <p:nvPicPr>
            <p:cNvPr id="427" name="Google Shape;427;p45"/>
            <p:cNvPicPr preferRelativeResize="0"/>
            <p:nvPr/>
          </p:nvPicPr>
          <p:blipFill rotWithShape="1">
            <a:blip r:embed="rId20">
              <a:alphaModFix/>
            </a:blip>
            <a:srcRect/>
            <a:stretch/>
          </p:blipFill>
          <p:spPr>
            <a:xfrm>
              <a:off x="4937760" y="4556880"/>
              <a:ext cx="425520" cy="289080"/>
            </a:xfrm>
            <a:prstGeom prst="rect">
              <a:avLst/>
            </a:prstGeom>
            <a:noFill/>
            <a:ln>
              <a:noFill/>
            </a:ln>
          </p:spPr>
        </p:pic>
        <p:pic>
          <p:nvPicPr>
            <p:cNvPr id="428" name="Google Shape;428;p45"/>
            <p:cNvPicPr preferRelativeResize="0"/>
            <p:nvPr/>
          </p:nvPicPr>
          <p:blipFill rotWithShape="1">
            <a:blip r:embed="rId21">
              <a:alphaModFix/>
            </a:blip>
            <a:srcRect/>
            <a:stretch/>
          </p:blipFill>
          <p:spPr>
            <a:xfrm>
              <a:off x="5625720" y="4592520"/>
              <a:ext cx="496440" cy="230400"/>
            </a:xfrm>
            <a:prstGeom prst="rect">
              <a:avLst/>
            </a:prstGeom>
            <a:noFill/>
            <a:ln>
              <a:noFill/>
            </a:ln>
          </p:spPr>
        </p:pic>
        <p:pic>
          <p:nvPicPr>
            <p:cNvPr id="429" name="Google Shape;429;p45"/>
            <p:cNvPicPr preferRelativeResize="0"/>
            <p:nvPr/>
          </p:nvPicPr>
          <p:blipFill rotWithShape="1">
            <a:blip r:embed="rId22">
              <a:alphaModFix/>
            </a:blip>
            <a:srcRect/>
            <a:stretch/>
          </p:blipFill>
          <p:spPr>
            <a:xfrm>
              <a:off x="6340320" y="4521240"/>
              <a:ext cx="369360" cy="368999"/>
            </a:xfrm>
            <a:prstGeom prst="rect">
              <a:avLst/>
            </a:prstGeom>
            <a:noFill/>
            <a:ln>
              <a:noFill/>
            </a:ln>
          </p:spPr>
        </p:pic>
        <p:pic>
          <p:nvPicPr>
            <p:cNvPr id="430" name="Google Shape;430;p45"/>
            <p:cNvPicPr preferRelativeResize="0"/>
            <p:nvPr/>
          </p:nvPicPr>
          <p:blipFill rotWithShape="1">
            <a:blip r:embed="rId23">
              <a:alphaModFix/>
            </a:blip>
            <a:srcRect/>
            <a:stretch/>
          </p:blipFill>
          <p:spPr>
            <a:xfrm>
              <a:off x="6924600" y="4592520"/>
              <a:ext cx="658440" cy="242280"/>
            </a:xfrm>
            <a:prstGeom prst="rect">
              <a:avLst/>
            </a:prstGeom>
            <a:noFill/>
            <a:ln>
              <a:noFill/>
            </a:ln>
          </p:spPr>
        </p:pic>
        <p:pic>
          <p:nvPicPr>
            <p:cNvPr id="431" name="Google Shape;431;p45"/>
            <p:cNvPicPr preferRelativeResize="0"/>
            <p:nvPr/>
          </p:nvPicPr>
          <p:blipFill rotWithShape="1">
            <a:blip r:embed="rId24">
              <a:alphaModFix/>
            </a:blip>
            <a:srcRect/>
            <a:stretch/>
          </p:blipFill>
          <p:spPr>
            <a:xfrm>
              <a:off x="6387840" y="4072680"/>
              <a:ext cx="571680" cy="380880"/>
            </a:xfrm>
            <a:prstGeom prst="rect">
              <a:avLst/>
            </a:prstGeom>
            <a:noFill/>
            <a:ln>
              <a:noFill/>
            </a:ln>
          </p:spPr>
        </p:pic>
        <p:pic>
          <p:nvPicPr>
            <p:cNvPr id="432" name="Google Shape;432;p45"/>
            <p:cNvPicPr preferRelativeResize="0"/>
            <p:nvPr/>
          </p:nvPicPr>
          <p:blipFill rotWithShape="1">
            <a:blip r:embed="rId25">
              <a:alphaModFix/>
            </a:blip>
            <a:srcRect/>
            <a:stretch/>
          </p:blipFill>
          <p:spPr>
            <a:xfrm>
              <a:off x="5645880" y="4151880"/>
              <a:ext cx="659520" cy="262080"/>
            </a:xfrm>
            <a:prstGeom prst="rect">
              <a:avLst/>
            </a:prstGeom>
            <a:noFill/>
            <a:ln>
              <a:noFill/>
            </a:ln>
          </p:spPr>
        </p:pic>
        <p:pic>
          <p:nvPicPr>
            <p:cNvPr id="433" name="Google Shape;433;p45"/>
            <p:cNvPicPr preferRelativeResize="0"/>
            <p:nvPr/>
          </p:nvPicPr>
          <p:blipFill/>
          <p:spPr>
            <a:xfrm>
              <a:off x="7766280" y="4211279"/>
              <a:ext cx="689399" cy="111240"/>
            </a:xfrm>
            <a:prstGeom prst="rect">
              <a:avLst/>
            </a:prstGeom>
            <a:solidFill>
              <a:srgbClr val="FFFFFF"/>
            </a:solidFill>
            <a:ln>
              <a:noFill/>
            </a:ln>
          </p:spPr>
        </p:pic>
        <p:pic>
          <p:nvPicPr>
            <p:cNvPr id="434" name="Google Shape;434;p45"/>
            <p:cNvPicPr preferRelativeResize="0"/>
            <p:nvPr/>
          </p:nvPicPr>
          <p:blipFill rotWithShape="1">
            <a:blip r:embed="rId26">
              <a:alphaModFix/>
            </a:blip>
            <a:srcRect/>
            <a:stretch/>
          </p:blipFill>
          <p:spPr>
            <a:xfrm>
              <a:off x="6886080" y="3727800"/>
              <a:ext cx="677520" cy="241560"/>
            </a:xfrm>
            <a:prstGeom prst="rect">
              <a:avLst/>
            </a:prstGeom>
            <a:noFill/>
            <a:ln>
              <a:noFill/>
            </a:ln>
          </p:spPr>
        </p:pic>
        <p:pic>
          <p:nvPicPr>
            <p:cNvPr id="435" name="Google Shape;435;p45"/>
            <p:cNvPicPr preferRelativeResize="0"/>
            <p:nvPr/>
          </p:nvPicPr>
          <p:blipFill rotWithShape="1">
            <a:blip r:embed="rId27">
              <a:alphaModFix/>
            </a:blip>
            <a:srcRect/>
            <a:stretch/>
          </p:blipFill>
          <p:spPr>
            <a:xfrm>
              <a:off x="7698240" y="3730320"/>
              <a:ext cx="635040" cy="238320"/>
            </a:xfrm>
            <a:prstGeom prst="rect">
              <a:avLst/>
            </a:prstGeom>
            <a:noFill/>
            <a:ln>
              <a:noFill/>
            </a:ln>
          </p:spPr>
        </p:pic>
        <p:pic>
          <p:nvPicPr>
            <p:cNvPr id="436" name="Google Shape;436;p45"/>
            <p:cNvPicPr preferRelativeResize="0"/>
            <p:nvPr/>
          </p:nvPicPr>
          <p:blipFill rotWithShape="1">
            <a:blip r:embed="rId28">
              <a:alphaModFix/>
            </a:blip>
            <a:srcRect/>
            <a:stretch/>
          </p:blipFill>
          <p:spPr>
            <a:xfrm>
              <a:off x="7056360" y="5164200"/>
              <a:ext cx="652320" cy="185760"/>
            </a:xfrm>
            <a:prstGeom prst="rect">
              <a:avLst/>
            </a:prstGeom>
            <a:noFill/>
            <a:ln>
              <a:noFill/>
            </a:ln>
          </p:spPr>
        </p:pic>
      </p:grpSp>
      <p:pic>
        <p:nvPicPr>
          <p:cNvPr id="437" name="Google Shape;437;p45"/>
          <p:cNvPicPr preferRelativeResize="0"/>
          <p:nvPr/>
        </p:nvPicPr>
        <p:blipFill rotWithShape="1">
          <a:blip r:embed="rId29">
            <a:alphaModFix/>
          </a:blip>
          <a:srcRect/>
          <a:stretch/>
        </p:blipFill>
        <p:spPr>
          <a:xfrm>
            <a:off x="280800" y="4968000"/>
            <a:ext cx="547200" cy="1080000"/>
          </a:xfrm>
          <a:prstGeom prst="rect">
            <a:avLst/>
          </a:prstGeom>
          <a:noFill/>
          <a:ln>
            <a:noFill/>
          </a:ln>
        </p:spPr>
      </p:pic>
      <p:pic>
        <p:nvPicPr>
          <p:cNvPr id="438" name="Google Shape;438;p45"/>
          <p:cNvPicPr preferRelativeResize="0"/>
          <p:nvPr/>
        </p:nvPicPr>
        <p:blipFill rotWithShape="1">
          <a:blip r:embed="rId30">
            <a:alphaModFix/>
          </a:blip>
          <a:srcRect/>
          <a:stretch/>
        </p:blipFill>
        <p:spPr>
          <a:xfrm>
            <a:off x="864000" y="4968000"/>
            <a:ext cx="1364400" cy="1080000"/>
          </a:xfrm>
          <a:prstGeom prst="rect">
            <a:avLst/>
          </a:prstGeom>
          <a:noFill/>
          <a:ln>
            <a:noFill/>
          </a:ln>
        </p:spPr>
      </p:pic>
      <p:pic>
        <p:nvPicPr>
          <p:cNvPr id="439" name="Google Shape;439;p45"/>
          <p:cNvPicPr preferRelativeResize="0"/>
          <p:nvPr/>
        </p:nvPicPr>
        <p:blipFill rotWithShape="1">
          <a:blip r:embed="rId31">
            <a:alphaModFix/>
          </a:blip>
          <a:srcRect/>
          <a:stretch/>
        </p:blipFill>
        <p:spPr>
          <a:xfrm>
            <a:off x="2268000" y="4968000"/>
            <a:ext cx="1620000" cy="1080000"/>
          </a:xfrm>
          <a:prstGeom prst="rect">
            <a:avLst/>
          </a:prstGeom>
          <a:noFill/>
          <a:ln>
            <a:noFill/>
          </a:ln>
        </p:spPr>
      </p:pic>
      <p:pic>
        <p:nvPicPr>
          <p:cNvPr id="440" name="Google Shape;440;p45"/>
          <p:cNvPicPr preferRelativeResize="0"/>
          <p:nvPr/>
        </p:nvPicPr>
        <p:blipFill rotWithShape="1">
          <a:blip r:embed="rId32">
            <a:alphaModFix/>
          </a:blip>
          <a:srcRect/>
          <a:stretch/>
        </p:blipFill>
        <p:spPr>
          <a:xfrm>
            <a:off x="3891600" y="4968000"/>
            <a:ext cx="716400" cy="1080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9"/>
          <p:cNvSpPr txBox="1">
            <a:spLocks noGrp="1"/>
          </p:cNvSpPr>
          <p:nvPr>
            <p:ph type="title"/>
          </p:nvPr>
        </p:nvSpPr>
        <p:spPr>
          <a:xfrm>
            <a:off x="376518" y="380325"/>
            <a:ext cx="8418000" cy="881100"/>
          </a:xfrm>
          <a:prstGeom prst="rect">
            <a:avLst/>
          </a:prstGeom>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Font typeface="Arial"/>
              <a:buNone/>
            </a:pPr>
            <a:r>
              <a:rPr lang="en-GB" b="1" dirty="0">
                <a:solidFill>
                  <a:srgbClr val="032044"/>
                </a:solidFill>
                <a:latin typeface="Arial Rounded MT Bold" panose="020F0704030504030204" pitchFamily="34" charset="0"/>
                <a:ea typeface="Helvetica Neue"/>
                <a:cs typeface="Helvetica Neue"/>
                <a:sym typeface="Helvetica Neue"/>
              </a:rPr>
              <a:t>JASMIN brings computational power close to the data</a:t>
            </a:r>
            <a:endParaRPr b="1" dirty="0">
              <a:latin typeface="Arial Rounded MT Bold" panose="020F0704030504030204" pitchFamily="34" charset="0"/>
            </a:endParaRPr>
          </a:p>
        </p:txBody>
      </p:sp>
      <p:sp>
        <p:nvSpPr>
          <p:cNvPr id="477" name="Google Shape;477;p49"/>
          <p:cNvSpPr/>
          <p:nvPr/>
        </p:nvSpPr>
        <p:spPr>
          <a:xfrm>
            <a:off x="1763688" y="4005064"/>
            <a:ext cx="1944300" cy="1224000"/>
          </a:xfrm>
          <a:prstGeom prst="can">
            <a:avLst>
              <a:gd name="adj" fmla="val 25000"/>
            </a:avLst>
          </a:prstGeom>
          <a:solidFill>
            <a:srgbClr val="0178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Group Workspaces</a:t>
            </a:r>
            <a:endParaRPr/>
          </a:p>
        </p:txBody>
      </p:sp>
      <p:sp>
        <p:nvSpPr>
          <p:cNvPr id="478" name="Google Shape;478;p49"/>
          <p:cNvSpPr/>
          <p:nvPr/>
        </p:nvSpPr>
        <p:spPr>
          <a:xfrm>
            <a:off x="5148064" y="4797152"/>
            <a:ext cx="1944300" cy="1224000"/>
          </a:xfrm>
          <a:prstGeom prst="can">
            <a:avLst>
              <a:gd name="adj" fmla="val 25000"/>
            </a:avLst>
          </a:prstGeom>
          <a:solidFill>
            <a:srgbClr val="9391B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1800" b="0" i="0" u="none" strike="noStrike" cap="none">
                <a:solidFill>
                  <a:srgbClr val="FFFFFF"/>
                </a:solidFill>
                <a:latin typeface="Calibri"/>
                <a:ea typeface="Calibri"/>
                <a:cs typeface="Calibri"/>
                <a:sym typeface="Calibri"/>
              </a:rPr>
              <a:t>CEDA Curated Data Archive</a:t>
            </a:r>
            <a:endParaRPr/>
          </a:p>
        </p:txBody>
      </p:sp>
      <p:grpSp>
        <p:nvGrpSpPr>
          <p:cNvPr id="479" name="Google Shape;479;p49"/>
          <p:cNvGrpSpPr/>
          <p:nvPr/>
        </p:nvGrpSpPr>
        <p:grpSpPr>
          <a:xfrm>
            <a:off x="2988853" y="1274577"/>
            <a:ext cx="3194322" cy="3392002"/>
            <a:chOff x="1801229" y="-122423"/>
            <a:chExt cx="3194322" cy="3392002"/>
          </a:xfrm>
        </p:grpSpPr>
        <p:sp>
          <p:nvSpPr>
            <p:cNvPr id="480" name="Google Shape;480;p49"/>
            <p:cNvSpPr/>
            <p:nvPr/>
          </p:nvSpPr>
          <p:spPr>
            <a:xfrm>
              <a:off x="2991862" y="1370857"/>
              <a:ext cx="1675500" cy="1675500"/>
            </a:xfrm>
            <a:custGeom>
              <a:avLst/>
              <a:gdLst/>
              <a:ahLst/>
              <a:cxnLst/>
              <a:rect l="l" t="t" r="r" b="b"/>
              <a:pathLst>
                <a:path w="120000" h="120000" extrusionOk="0">
                  <a:moveTo>
                    <a:pt x="85177" y="19133"/>
                  </a:moveTo>
                  <a:lnTo>
                    <a:pt x="94511" y="11300"/>
                  </a:lnTo>
                  <a:lnTo>
                    <a:pt x="101967" y="17557"/>
                  </a:lnTo>
                  <a:lnTo>
                    <a:pt x="95875" y="28109"/>
                  </a:lnTo>
                  <a:lnTo>
                    <a:pt x="95875" y="28109"/>
                  </a:lnTo>
                  <a:cubicBezTo>
                    <a:pt x="100207" y="32983"/>
                    <a:pt x="103501" y="38688"/>
                    <a:pt x="105555" y="44877"/>
                  </a:cubicBezTo>
                  <a:lnTo>
                    <a:pt x="117740" y="44877"/>
                  </a:lnTo>
                  <a:lnTo>
                    <a:pt x="119431" y="54463"/>
                  </a:lnTo>
                  <a:lnTo>
                    <a:pt x="107980" y="58630"/>
                  </a:lnTo>
                  <a:lnTo>
                    <a:pt x="107980" y="58630"/>
                  </a:lnTo>
                  <a:cubicBezTo>
                    <a:pt x="108167" y="65148"/>
                    <a:pt x="107023" y="71636"/>
                    <a:pt x="104618" y="77697"/>
                  </a:cubicBezTo>
                  <a:lnTo>
                    <a:pt x="113953" y="85530"/>
                  </a:lnTo>
                  <a:lnTo>
                    <a:pt x="109086" y="93960"/>
                  </a:lnTo>
                  <a:lnTo>
                    <a:pt x="97636" y="89792"/>
                  </a:lnTo>
                  <a:cubicBezTo>
                    <a:pt x="93588" y="94905"/>
                    <a:pt x="88542" y="99139"/>
                    <a:pt x="82804" y="102237"/>
                  </a:cubicBezTo>
                  <a:lnTo>
                    <a:pt x="84920" y="114237"/>
                  </a:lnTo>
                  <a:lnTo>
                    <a:pt x="75773" y="117566"/>
                  </a:lnTo>
                  <a:lnTo>
                    <a:pt x="69681" y="107014"/>
                  </a:lnTo>
                  <a:lnTo>
                    <a:pt x="69681" y="107014"/>
                  </a:lnTo>
                  <a:cubicBezTo>
                    <a:pt x="63294" y="108329"/>
                    <a:pt x="56706" y="108329"/>
                    <a:pt x="50319" y="107014"/>
                  </a:cubicBezTo>
                  <a:lnTo>
                    <a:pt x="44227" y="117566"/>
                  </a:lnTo>
                  <a:lnTo>
                    <a:pt x="35080" y="114237"/>
                  </a:lnTo>
                  <a:lnTo>
                    <a:pt x="37196" y="102237"/>
                  </a:lnTo>
                  <a:lnTo>
                    <a:pt x="37196" y="102237"/>
                  </a:lnTo>
                  <a:cubicBezTo>
                    <a:pt x="31458" y="99139"/>
                    <a:pt x="26412" y="94905"/>
                    <a:pt x="22364" y="89792"/>
                  </a:cubicBezTo>
                  <a:lnTo>
                    <a:pt x="10914" y="93960"/>
                  </a:lnTo>
                  <a:lnTo>
                    <a:pt x="6047" y="85530"/>
                  </a:lnTo>
                  <a:lnTo>
                    <a:pt x="15382" y="77697"/>
                  </a:lnTo>
                  <a:lnTo>
                    <a:pt x="15382" y="77697"/>
                  </a:lnTo>
                  <a:cubicBezTo>
                    <a:pt x="12977" y="71636"/>
                    <a:pt x="11833" y="65148"/>
                    <a:pt x="12020" y="58630"/>
                  </a:cubicBezTo>
                  <a:lnTo>
                    <a:pt x="569" y="54463"/>
                  </a:lnTo>
                  <a:lnTo>
                    <a:pt x="2260" y="44877"/>
                  </a:lnTo>
                  <a:lnTo>
                    <a:pt x="14445" y="44877"/>
                  </a:lnTo>
                  <a:lnTo>
                    <a:pt x="14445" y="44877"/>
                  </a:lnTo>
                  <a:cubicBezTo>
                    <a:pt x="16499" y="38688"/>
                    <a:pt x="19793" y="32983"/>
                    <a:pt x="24125" y="28109"/>
                  </a:cubicBezTo>
                  <a:lnTo>
                    <a:pt x="18033" y="17557"/>
                  </a:lnTo>
                  <a:lnTo>
                    <a:pt x="25489" y="11300"/>
                  </a:lnTo>
                  <a:lnTo>
                    <a:pt x="34823" y="19133"/>
                  </a:lnTo>
                  <a:lnTo>
                    <a:pt x="34823" y="19133"/>
                  </a:lnTo>
                  <a:cubicBezTo>
                    <a:pt x="40375" y="15712"/>
                    <a:pt x="46566" y="13459"/>
                    <a:pt x="53017" y="12511"/>
                  </a:cubicBezTo>
                  <a:lnTo>
                    <a:pt x="55133" y="511"/>
                  </a:lnTo>
                  <a:lnTo>
                    <a:pt x="64867" y="511"/>
                  </a:lnTo>
                  <a:lnTo>
                    <a:pt x="66983" y="12511"/>
                  </a:lnTo>
                  <a:lnTo>
                    <a:pt x="66983" y="12511"/>
                  </a:lnTo>
                  <a:cubicBezTo>
                    <a:pt x="73434" y="13459"/>
                    <a:pt x="79625" y="15712"/>
                    <a:pt x="85177" y="19133"/>
                  </a:cubicBezTo>
                  <a:close/>
                </a:path>
              </a:pathLst>
            </a:custGeom>
            <a:solidFill>
              <a:srgbClr val="DD7700"/>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9"/>
            <p:cNvSpPr txBox="1"/>
            <p:nvPr/>
          </p:nvSpPr>
          <p:spPr>
            <a:xfrm>
              <a:off x="3328710" y="1763333"/>
              <a:ext cx="1001700" cy="8613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Analysis</a:t>
              </a:r>
              <a:endParaRPr/>
            </a:p>
          </p:txBody>
        </p:sp>
        <p:sp>
          <p:nvSpPr>
            <p:cNvPr id="482" name="Google Shape;482;p49"/>
            <p:cNvSpPr/>
            <p:nvPr/>
          </p:nvSpPr>
          <p:spPr>
            <a:xfrm>
              <a:off x="1967874" y="974832"/>
              <a:ext cx="1218600" cy="1218600"/>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C46E4E"/>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9"/>
            <p:cNvSpPr txBox="1"/>
            <p:nvPr/>
          </p:nvSpPr>
          <p:spPr>
            <a:xfrm>
              <a:off x="2274645" y="1283457"/>
              <a:ext cx="605100" cy="601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Production</a:t>
              </a:r>
              <a:endParaRPr/>
            </a:p>
          </p:txBody>
        </p:sp>
        <p:sp>
          <p:nvSpPr>
            <p:cNvPr id="484" name="Google Shape;484;p49"/>
            <p:cNvSpPr/>
            <p:nvPr/>
          </p:nvSpPr>
          <p:spPr>
            <a:xfrm rot="-900003">
              <a:off x="2699533" y="134168"/>
              <a:ext cx="1193881" cy="1193881"/>
            </a:xfrm>
            <a:custGeom>
              <a:avLst/>
              <a:gdLst/>
              <a:ahLst/>
              <a:cxnLst/>
              <a:rect l="l" t="t" r="r" b="b"/>
              <a:pathLst>
                <a:path w="120000" h="120000" extrusionOk="0">
                  <a:moveTo>
                    <a:pt x="89790" y="30393"/>
                  </a:moveTo>
                  <a:lnTo>
                    <a:pt x="107494" y="25057"/>
                  </a:lnTo>
                  <a:lnTo>
                    <a:pt x="114008" y="36341"/>
                  </a:lnTo>
                  <a:lnTo>
                    <a:pt x="100535" y="49005"/>
                  </a:lnTo>
                  <a:cubicBezTo>
                    <a:pt x="102488" y="56205"/>
                    <a:pt x="102488" y="63795"/>
                    <a:pt x="100535" y="70995"/>
                  </a:cubicBezTo>
                  <a:lnTo>
                    <a:pt x="114008" y="83659"/>
                  </a:lnTo>
                  <a:lnTo>
                    <a:pt x="107494" y="94943"/>
                  </a:lnTo>
                  <a:lnTo>
                    <a:pt x="89790" y="89607"/>
                  </a:lnTo>
                  <a:lnTo>
                    <a:pt x="89790" y="89607"/>
                  </a:lnTo>
                  <a:cubicBezTo>
                    <a:pt x="84531" y="94898"/>
                    <a:pt x="77957" y="98693"/>
                    <a:pt x="70746" y="100602"/>
                  </a:cubicBezTo>
                  <a:lnTo>
                    <a:pt x="66514" y="118602"/>
                  </a:lnTo>
                  <a:lnTo>
                    <a:pt x="53486" y="118602"/>
                  </a:lnTo>
                  <a:lnTo>
                    <a:pt x="49254" y="100602"/>
                  </a:lnTo>
                  <a:lnTo>
                    <a:pt x="49254" y="100602"/>
                  </a:lnTo>
                  <a:cubicBezTo>
                    <a:pt x="42043" y="98693"/>
                    <a:pt x="35469" y="94898"/>
                    <a:pt x="30210" y="89607"/>
                  </a:cubicBezTo>
                  <a:lnTo>
                    <a:pt x="12506" y="94943"/>
                  </a:lnTo>
                  <a:lnTo>
                    <a:pt x="5992" y="83659"/>
                  </a:lnTo>
                  <a:lnTo>
                    <a:pt x="19465" y="70995"/>
                  </a:lnTo>
                  <a:lnTo>
                    <a:pt x="19465" y="70995"/>
                  </a:lnTo>
                  <a:cubicBezTo>
                    <a:pt x="17512" y="63795"/>
                    <a:pt x="17512" y="56205"/>
                    <a:pt x="19465" y="49005"/>
                  </a:cubicBezTo>
                  <a:lnTo>
                    <a:pt x="5992" y="36341"/>
                  </a:lnTo>
                  <a:lnTo>
                    <a:pt x="12506" y="25057"/>
                  </a:lnTo>
                  <a:lnTo>
                    <a:pt x="30210" y="30393"/>
                  </a:lnTo>
                  <a:lnTo>
                    <a:pt x="30210" y="30393"/>
                  </a:lnTo>
                  <a:cubicBezTo>
                    <a:pt x="35469" y="25102"/>
                    <a:pt x="42043" y="21307"/>
                    <a:pt x="49254" y="19398"/>
                  </a:cubicBezTo>
                  <a:lnTo>
                    <a:pt x="53486" y="1398"/>
                  </a:lnTo>
                  <a:lnTo>
                    <a:pt x="66514" y="1398"/>
                  </a:lnTo>
                  <a:lnTo>
                    <a:pt x="70746" y="19398"/>
                  </a:lnTo>
                  <a:lnTo>
                    <a:pt x="70746" y="19398"/>
                  </a:lnTo>
                  <a:cubicBezTo>
                    <a:pt x="77957" y="21307"/>
                    <a:pt x="84531" y="25102"/>
                    <a:pt x="89790" y="30393"/>
                  </a:cubicBezTo>
                  <a:close/>
                </a:path>
              </a:pathLst>
            </a:custGeom>
            <a:solidFill>
              <a:srgbClr val="A4A4A4"/>
            </a:solid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9"/>
            <p:cNvSpPr txBox="1"/>
            <p:nvPr/>
          </p:nvSpPr>
          <p:spPr>
            <a:xfrm>
              <a:off x="2961399" y="396025"/>
              <a:ext cx="670200" cy="670200"/>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GB" sz="1000" b="0" i="0" u="none" strike="noStrike" cap="none">
                  <a:solidFill>
                    <a:srgbClr val="FFFFFF"/>
                  </a:solidFill>
                  <a:latin typeface="Calibri"/>
                  <a:ea typeface="Calibri"/>
                  <a:cs typeface="Calibri"/>
                  <a:sym typeface="Calibri"/>
                </a:rPr>
                <a:t>Data Processing</a:t>
              </a:r>
              <a:endParaRPr/>
            </a:p>
          </p:txBody>
        </p:sp>
        <p:sp>
          <p:nvSpPr>
            <p:cNvPr id="486" name="Google Shape;486;p49"/>
            <p:cNvSpPr/>
            <p:nvPr/>
          </p:nvSpPr>
          <p:spPr>
            <a:xfrm>
              <a:off x="2850851" y="1124879"/>
              <a:ext cx="2144700" cy="2144700"/>
            </a:xfrm>
            <a:custGeom>
              <a:avLst/>
              <a:gdLst/>
              <a:ahLst/>
              <a:cxnLst/>
              <a:rect l="l" t="t" r="r" b="b"/>
              <a:pathLst>
                <a:path w="120000" h="120000" extrusionOk="0">
                  <a:moveTo>
                    <a:pt x="55750" y="3911"/>
                  </a:moveTo>
                  <a:lnTo>
                    <a:pt x="55750" y="3911"/>
                  </a:lnTo>
                  <a:cubicBezTo>
                    <a:pt x="78601" y="2180"/>
                    <a:pt x="100218" y="14484"/>
                    <a:pt x="110397" y="35016"/>
                  </a:cubicBezTo>
                  <a:cubicBezTo>
                    <a:pt x="120575" y="55548"/>
                    <a:pt x="117280" y="80202"/>
                    <a:pt x="102067" y="97341"/>
                  </a:cubicBezTo>
                  <a:lnTo>
                    <a:pt x="104650" y="100047"/>
                  </a:lnTo>
                  <a:lnTo>
                    <a:pt x="96900" y="98651"/>
                  </a:lnTo>
                  <a:lnTo>
                    <a:pt x="95586" y="90553"/>
                  </a:lnTo>
                  <a:lnTo>
                    <a:pt x="98169" y="93257"/>
                  </a:lnTo>
                  <a:cubicBezTo>
                    <a:pt x="111662" y="77771"/>
                    <a:pt x="114461" y="55667"/>
                    <a:pt x="105253" y="37306"/>
                  </a:cubicBezTo>
                  <a:cubicBezTo>
                    <a:pt x="96046" y="18945"/>
                    <a:pt x="76657" y="7968"/>
                    <a:pt x="56175" y="9520"/>
                  </a:cubicBezTo>
                  <a:close/>
                </a:path>
              </a:pathLst>
            </a:custGeom>
            <a:solidFill>
              <a:srgbClr val="DD77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9"/>
            <p:cNvSpPr/>
            <p:nvPr/>
          </p:nvSpPr>
          <p:spPr>
            <a:xfrm>
              <a:off x="1801229" y="710141"/>
              <a:ext cx="1558200" cy="1558200"/>
            </a:xfrm>
            <a:custGeom>
              <a:avLst/>
              <a:gdLst/>
              <a:ahLst/>
              <a:cxnLst/>
              <a:rect l="l" t="t" r="r" b="b"/>
              <a:pathLst>
                <a:path w="120000" h="120000" extrusionOk="0">
                  <a:moveTo>
                    <a:pt x="38835" y="9410"/>
                  </a:moveTo>
                  <a:lnTo>
                    <a:pt x="41823" y="16553"/>
                  </a:lnTo>
                  <a:lnTo>
                    <a:pt x="41823" y="16553"/>
                  </a:lnTo>
                  <a:cubicBezTo>
                    <a:pt x="23032" y="24414"/>
                    <a:pt x="11425" y="43464"/>
                    <a:pt x="13055" y="63768"/>
                  </a:cubicBezTo>
                  <a:lnTo>
                    <a:pt x="18064" y="62671"/>
                  </a:lnTo>
                  <a:lnTo>
                    <a:pt x="10211" y="70899"/>
                  </a:lnTo>
                  <a:lnTo>
                    <a:pt x="417" y="66534"/>
                  </a:lnTo>
                  <a:lnTo>
                    <a:pt x="5431" y="65437"/>
                  </a:lnTo>
                  <a:lnTo>
                    <a:pt x="5431" y="65437"/>
                  </a:lnTo>
                  <a:cubicBezTo>
                    <a:pt x="3042" y="41449"/>
                    <a:pt x="16596" y="18714"/>
                    <a:pt x="38835" y="9410"/>
                  </a:cubicBezTo>
                  <a:close/>
                </a:path>
              </a:pathLst>
            </a:custGeom>
            <a:solidFill>
              <a:srgbClr val="C46E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9"/>
            <p:cNvSpPr/>
            <p:nvPr/>
          </p:nvSpPr>
          <p:spPr>
            <a:xfrm>
              <a:off x="2423371" y="-122423"/>
              <a:ext cx="1680000" cy="1680000"/>
            </a:xfrm>
            <a:custGeom>
              <a:avLst/>
              <a:gdLst/>
              <a:ahLst/>
              <a:cxnLst/>
              <a:rect l="l" t="t" r="r" b="b"/>
              <a:pathLst>
                <a:path w="120000" h="120000" extrusionOk="0">
                  <a:moveTo>
                    <a:pt x="4986" y="64681"/>
                  </a:moveTo>
                  <a:lnTo>
                    <a:pt x="4986" y="64681"/>
                  </a:lnTo>
                  <a:cubicBezTo>
                    <a:pt x="3682" y="49360"/>
                    <a:pt x="8826" y="34190"/>
                    <a:pt x="19179" y="22822"/>
                  </a:cubicBezTo>
                  <a:lnTo>
                    <a:pt x="16020" y="19256"/>
                  </a:lnTo>
                  <a:lnTo>
                    <a:pt x="25771" y="21357"/>
                  </a:lnTo>
                  <a:lnTo>
                    <a:pt x="27129" y="31797"/>
                  </a:lnTo>
                  <a:lnTo>
                    <a:pt x="23972" y="28233"/>
                  </a:lnTo>
                  <a:lnTo>
                    <a:pt x="23972" y="28233"/>
                  </a:lnTo>
                  <a:cubicBezTo>
                    <a:pt x="15304" y="38065"/>
                    <a:pt x="11029" y="51012"/>
                    <a:pt x="12141" y="64072"/>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 name="Google Shape;489;p49"/>
          <p:cNvSpPr/>
          <p:nvPr/>
        </p:nvSpPr>
        <p:spPr>
          <a:xfrm rot="7587450">
            <a:off x="2796922" y="3588357"/>
            <a:ext cx="716899" cy="43201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49"/>
          <p:cNvSpPr/>
          <p:nvPr/>
        </p:nvSpPr>
        <p:spPr>
          <a:xfrm rot="-7777740">
            <a:off x="5413047" y="4475952"/>
            <a:ext cx="648151" cy="432088"/>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49"/>
          <p:cNvSpPr/>
          <p:nvPr/>
        </p:nvSpPr>
        <p:spPr>
          <a:xfrm rot="1406961">
            <a:off x="3569553" y="4881888"/>
            <a:ext cx="1782187" cy="431976"/>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2" name="Google Shape;492;p49"/>
          <p:cNvSpPr txBox="1"/>
          <p:nvPr/>
        </p:nvSpPr>
        <p:spPr>
          <a:xfrm>
            <a:off x="3756030" y="5409220"/>
            <a:ext cx="10473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b="0" i="0" u="none" strike="noStrike" cap="none">
                <a:solidFill>
                  <a:srgbClr val="000000"/>
                </a:solidFill>
                <a:latin typeface="Calibri"/>
                <a:ea typeface="Calibri"/>
                <a:cs typeface="Calibri"/>
                <a:sym typeface="Calibri"/>
              </a:rPr>
              <a:t>Ingestion</a:t>
            </a:r>
            <a:endParaRPr/>
          </a:p>
        </p:txBody>
      </p:sp>
      <p:sp>
        <p:nvSpPr>
          <p:cNvPr id="493" name="Google Shape;493;p49"/>
          <p:cNvSpPr txBox="1"/>
          <p:nvPr/>
        </p:nvSpPr>
        <p:spPr>
          <a:xfrm>
            <a:off x="1018862" y="3219214"/>
            <a:ext cx="2136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dirty="0">
                <a:solidFill>
                  <a:srgbClr val="000000"/>
                </a:solidFill>
                <a:latin typeface="Calibri"/>
                <a:ea typeface="Calibri"/>
                <a:cs typeface="Calibri"/>
                <a:sym typeface="Calibri"/>
              </a:rPr>
              <a:t>User managed cache</a:t>
            </a:r>
            <a:endParaRPr dirty="0"/>
          </a:p>
        </p:txBody>
      </p:sp>
      <p:sp>
        <p:nvSpPr>
          <p:cNvPr id="494" name="Google Shape;494;p49"/>
          <p:cNvSpPr txBox="1"/>
          <p:nvPr/>
        </p:nvSpPr>
        <p:spPr>
          <a:xfrm>
            <a:off x="4661027" y="4364003"/>
            <a:ext cx="2045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Discover and access</a:t>
            </a:r>
            <a:endParaRPr/>
          </a:p>
        </p:txBody>
      </p:sp>
      <p:sp>
        <p:nvSpPr>
          <p:cNvPr id="495" name="Google Shape;495;p49"/>
          <p:cNvSpPr/>
          <p:nvPr/>
        </p:nvSpPr>
        <p:spPr>
          <a:xfrm rot="10800000">
            <a:off x="1190704" y="4437160"/>
            <a:ext cx="717000" cy="432000"/>
          </a:xfrm>
          <a:prstGeom prst="lef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96" name="Google Shape;496;p49"/>
          <p:cNvSpPr txBox="1"/>
          <p:nvPr/>
        </p:nvSpPr>
        <p:spPr>
          <a:xfrm>
            <a:off x="2705" y="4653987"/>
            <a:ext cx="15975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Disseminate externally</a:t>
            </a:r>
            <a:endParaRPr/>
          </a:p>
        </p:txBody>
      </p:sp>
      <p:sp>
        <p:nvSpPr>
          <p:cNvPr id="497" name="Google Shape;497;p49"/>
          <p:cNvSpPr txBox="1"/>
          <p:nvPr/>
        </p:nvSpPr>
        <p:spPr>
          <a:xfrm>
            <a:off x="7599292" y="5158933"/>
            <a:ext cx="14940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Data </a:t>
            </a:r>
            <a:endParaRPr/>
          </a:p>
          <a:p>
            <a:pPr marL="0" marR="0" lvl="0" indent="0" algn="l" rtl="0">
              <a:spcBef>
                <a:spcPts val="0"/>
              </a:spcBef>
              <a:spcAft>
                <a:spcPts val="0"/>
              </a:spcAft>
              <a:buNone/>
            </a:pPr>
            <a:r>
              <a:rPr lang="en-GB" sz="1800">
                <a:solidFill>
                  <a:srgbClr val="000000"/>
                </a:solidFill>
                <a:latin typeface="Calibri"/>
                <a:ea typeface="Calibri"/>
                <a:cs typeface="Calibri"/>
                <a:sym typeface="Calibri"/>
              </a:rPr>
              <a:t>Providers</a:t>
            </a:r>
            <a:endParaRPr/>
          </a:p>
        </p:txBody>
      </p:sp>
      <p:sp>
        <p:nvSpPr>
          <p:cNvPr id="498" name="Google Shape;498;p49"/>
          <p:cNvSpPr/>
          <p:nvPr/>
        </p:nvSpPr>
        <p:spPr>
          <a:xfrm rot="10800000">
            <a:off x="6951292" y="5293100"/>
            <a:ext cx="648000" cy="432000"/>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pic>
        <p:nvPicPr>
          <p:cNvPr id="499" name="Google Shape;499;p49" descr="user-woman2.png"/>
          <p:cNvPicPr preferRelativeResize="0"/>
          <p:nvPr/>
        </p:nvPicPr>
        <p:blipFill rotWithShape="1">
          <a:blip r:embed="rId3">
            <a:alphaModFix/>
          </a:blip>
          <a:srcRect/>
          <a:stretch/>
        </p:blipFill>
        <p:spPr>
          <a:xfrm flipH="1">
            <a:off x="350642" y="4077775"/>
            <a:ext cx="590651" cy="575362"/>
          </a:xfrm>
          <a:prstGeom prst="rect">
            <a:avLst/>
          </a:prstGeom>
          <a:noFill/>
          <a:ln>
            <a:noFill/>
          </a:ln>
        </p:spPr>
      </p:pic>
      <p:pic>
        <p:nvPicPr>
          <p:cNvPr id="500" name="Google Shape;500;p49" descr="user-man2.png"/>
          <p:cNvPicPr preferRelativeResize="0"/>
          <p:nvPr/>
        </p:nvPicPr>
        <p:blipFill rotWithShape="1">
          <a:blip r:embed="rId4">
            <a:alphaModFix/>
          </a:blip>
          <a:srcRect/>
          <a:stretch/>
        </p:blipFill>
        <p:spPr>
          <a:xfrm>
            <a:off x="5915566" y="2164125"/>
            <a:ext cx="528642" cy="510521"/>
          </a:xfrm>
          <a:prstGeom prst="rect">
            <a:avLst/>
          </a:prstGeom>
          <a:noFill/>
          <a:ln>
            <a:noFill/>
          </a:ln>
        </p:spPr>
      </p:pic>
      <p:sp>
        <p:nvSpPr>
          <p:cNvPr id="501" name="Google Shape;501;p49"/>
          <p:cNvSpPr/>
          <p:nvPr/>
        </p:nvSpPr>
        <p:spPr>
          <a:xfrm rot="-3036926">
            <a:off x="6363510" y="4502552"/>
            <a:ext cx="648204" cy="432059"/>
          </a:xfrm>
          <a:prstGeom prst="rightArrow">
            <a:avLst>
              <a:gd name="adj1" fmla="val 50000"/>
              <a:gd name="adj2" fmla="val 50000"/>
            </a:avLst>
          </a:prstGeom>
          <a:solidFill>
            <a:srgbClr val="DD7A00">
              <a:alpha val="4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02" name="Google Shape;502;p49"/>
          <p:cNvSpPr txBox="1"/>
          <p:nvPr/>
        </p:nvSpPr>
        <p:spPr>
          <a:xfrm>
            <a:off x="6911194" y="4330653"/>
            <a:ext cx="1628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800">
                <a:solidFill>
                  <a:srgbClr val="000000"/>
                </a:solidFill>
                <a:latin typeface="Calibri"/>
                <a:ea typeface="Calibri"/>
                <a:cs typeface="Calibri"/>
                <a:sym typeface="Calibri"/>
              </a:rPr>
              <a:t>External Access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computer network&#10;&#10;Description automatically generated">
            <a:extLst>
              <a:ext uri="{FF2B5EF4-FFF2-40B4-BE49-F238E27FC236}">
                <a16:creationId xmlns:a16="http://schemas.microsoft.com/office/drawing/2014/main" id="{D917AA93-4403-F583-4F0C-B949F5DE54E5}"/>
              </a:ext>
            </a:extLst>
          </p:cNvPr>
          <p:cNvPicPr>
            <a:picLocks noChangeAspect="1"/>
          </p:cNvPicPr>
          <p:nvPr/>
        </p:nvPicPr>
        <p:blipFill>
          <a:blip r:embed="rId2"/>
          <a:stretch>
            <a:fillRect/>
          </a:stretch>
        </p:blipFill>
        <p:spPr>
          <a:xfrm>
            <a:off x="0" y="1481582"/>
            <a:ext cx="9154681" cy="3894835"/>
          </a:xfrm>
          <a:prstGeom prst="rect">
            <a:avLst/>
          </a:prstGeom>
        </p:spPr>
      </p:pic>
      <p:sp>
        <p:nvSpPr>
          <p:cNvPr id="5" name="TextBox 4">
            <a:extLst>
              <a:ext uri="{FF2B5EF4-FFF2-40B4-BE49-F238E27FC236}">
                <a16:creationId xmlns:a16="http://schemas.microsoft.com/office/drawing/2014/main" id="{52DEFCA4-29EF-B403-9E00-7F563968931D}"/>
              </a:ext>
            </a:extLst>
          </p:cNvPr>
          <p:cNvSpPr txBox="1"/>
          <p:nvPr/>
        </p:nvSpPr>
        <p:spPr>
          <a:xfrm>
            <a:off x="1495425" y="615950"/>
            <a:ext cx="6153150" cy="584775"/>
          </a:xfrm>
          <a:prstGeom prst="rect">
            <a:avLst/>
          </a:prstGeom>
          <a:noFill/>
        </p:spPr>
        <p:txBody>
          <a:bodyPr wrap="square" rtlCol="0">
            <a:spAutoFit/>
          </a:bodyPr>
          <a:lstStyle/>
          <a:p>
            <a:pPr algn="ctr"/>
            <a:r>
              <a:rPr lang="en-GB" sz="3200" b="1" dirty="0">
                <a:solidFill>
                  <a:srgbClr val="032044"/>
                </a:solidFill>
                <a:latin typeface="Arial Rounded MT Bold" panose="020F0704030504030204" pitchFamily="34" charset="0"/>
                <a:ea typeface="Helvetica Neue"/>
                <a:cs typeface="Helvetica Neue"/>
                <a:sym typeface="Helvetica Neue"/>
              </a:rPr>
              <a:t>JASMIN logical view</a:t>
            </a:r>
            <a:endParaRPr lang="en-GB" sz="3200" dirty="0"/>
          </a:p>
        </p:txBody>
      </p:sp>
    </p:spTree>
    <p:extLst>
      <p:ext uri="{BB962C8B-B14F-4D97-AF65-F5344CB8AC3E}">
        <p14:creationId xmlns:p14="http://schemas.microsoft.com/office/powerpoint/2010/main" val="3992459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0E6A-63B6-7148-8B17-81F74300EF48}"/>
              </a:ext>
            </a:extLst>
          </p:cNvPr>
          <p:cNvSpPr>
            <a:spLocks noGrp="1"/>
          </p:cNvSpPr>
          <p:nvPr>
            <p:ph type="ctrTitle"/>
          </p:nvPr>
        </p:nvSpPr>
        <p:spPr/>
        <p:txBody>
          <a:bodyPr/>
          <a:lstStyle/>
          <a:p>
            <a:r>
              <a:rPr lang="en-GB" sz="3200" dirty="0">
                <a:latin typeface="Arial Rounded MT Bold" panose="020F0704030504030204" pitchFamily="34" charset="0"/>
              </a:rPr>
              <a:t>JASMIN Community</a:t>
            </a:r>
          </a:p>
        </p:txBody>
      </p:sp>
      <p:sp>
        <p:nvSpPr>
          <p:cNvPr id="3" name="Text Placeholder 2">
            <a:extLst>
              <a:ext uri="{FF2B5EF4-FFF2-40B4-BE49-F238E27FC236}">
                <a16:creationId xmlns:a16="http://schemas.microsoft.com/office/drawing/2014/main" id="{238208C5-0113-D342-858B-0450FE513678}"/>
              </a:ext>
            </a:extLst>
          </p:cNvPr>
          <p:cNvSpPr>
            <a:spLocks noGrp="1"/>
          </p:cNvSpPr>
          <p:nvPr>
            <p:ph type="body" sz="quarter" idx="12"/>
          </p:nvPr>
        </p:nvSpPr>
        <p:spPr/>
        <p:txBody>
          <a:bodyPr/>
          <a:lstStyle/>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&gt;2000 registered JASMIN users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~1500 system login accounts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~200 active projects</a:t>
            </a:r>
          </a:p>
          <a:p>
            <a:pPr marL="1028700" lvl="1" indent="-342900"/>
            <a:r>
              <a:rPr lang="en-GB" dirty="0">
                <a:solidFill>
                  <a:schemeClr val="tx1"/>
                </a:solidFill>
                <a:latin typeface="Calibri" panose="020F0502020204030204" pitchFamily="34" charset="0"/>
                <a:cs typeface="Calibri" panose="020F0502020204030204" pitchFamily="34" charset="0"/>
              </a:rPr>
              <a:t>Group Workspaces</a:t>
            </a:r>
          </a:p>
          <a:p>
            <a:pPr marL="1028700" lvl="1" indent="-342900"/>
            <a:r>
              <a:rPr lang="en-GB" dirty="0">
                <a:solidFill>
                  <a:schemeClr val="tx1"/>
                </a:solidFill>
                <a:latin typeface="Calibri" panose="020F0502020204030204" pitchFamily="34" charset="0"/>
                <a:cs typeface="Calibri" panose="020F0502020204030204" pitchFamily="34" charset="0"/>
              </a:rPr>
              <a:t>Cloud Tenancies</a:t>
            </a:r>
          </a:p>
          <a:p>
            <a:pPr marL="342900" indent="-342900">
              <a:buFont typeface="Arial" panose="020B0604020202020204" pitchFamily="34" charset="0"/>
              <a:buChar char="•"/>
            </a:pPr>
            <a:r>
              <a:rPr lang="en-GB" dirty="0">
                <a:solidFill>
                  <a:schemeClr val="tx1"/>
                </a:solidFill>
                <a:latin typeface="Calibri" panose="020F0502020204030204" pitchFamily="34" charset="0"/>
                <a:cs typeface="Calibri" panose="020F0502020204030204" pitchFamily="34" charset="0"/>
              </a:rPr>
              <a:t>Consortia</a:t>
            </a:r>
          </a:p>
          <a:p>
            <a:pPr marL="1028700" lvl="1" indent="-342900"/>
            <a:r>
              <a:rPr lang="en-GB" dirty="0">
                <a:solidFill>
                  <a:schemeClr val="tx1"/>
                </a:solidFill>
                <a:latin typeface="Calibri" panose="020F0502020204030204" pitchFamily="34" charset="0"/>
                <a:cs typeface="Calibri" panose="020F0502020204030204" pitchFamily="34" charset="0"/>
              </a:rPr>
              <a:t>Communities organised</a:t>
            </a:r>
            <a:br>
              <a:rPr lang="en-GB" dirty="0">
                <a:solidFill>
                  <a:schemeClr val="tx1"/>
                </a:solidFill>
                <a:latin typeface="Calibri" panose="020F0502020204030204" pitchFamily="34" charset="0"/>
                <a:cs typeface="Calibri" panose="020F0502020204030204" pitchFamily="34" charset="0"/>
              </a:rPr>
            </a:br>
            <a:r>
              <a:rPr lang="en-GB" dirty="0">
                <a:solidFill>
                  <a:schemeClr val="tx1"/>
                </a:solidFill>
                <a:latin typeface="Calibri" panose="020F0502020204030204" pitchFamily="34" charset="0"/>
                <a:cs typeface="Calibri" panose="020F0502020204030204" pitchFamily="34" charset="0"/>
              </a:rPr>
              <a:t>by science domain</a:t>
            </a:r>
          </a:p>
          <a:p>
            <a:pPr marL="342900" indent="-342900"/>
            <a:endParaRPr lang="en-GB" dirty="0"/>
          </a:p>
        </p:txBody>
      </p:sp>
      <p:pic>
        <p:nvPicPr>
          <p:cNvPr id="10" name="Picture 9">
            <a:extLst>
              <a:ext uri="{FF2B5EF4-FFF2-40B4-BE49-F238E27FC236}">
                <a16:creationId xmlns:a16="http://schemas.microsoft.com/office/drawing/2014/main" id="{A3D1D537-8857-BD48-A3EE-2F4626D59F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7450" y="1727200"/>
            <a:ext cx="4023827" cy="2921000"/>
          </a:xfrm>
          <a:prstGeom prst="rect">
            <a:avLst/>
          </a:prstGeom>
        </p:spPr>
      </p:pic>
    </p:spTree>
    <p:extLst>
      <p:ext uri="{BB962C8B-B14F-4D97-AF65-F5344CB8AC3E}">
        <p14:creationId xmlns:p14="http://schemas.microsoft.com/office/powerpoint/2010/main" val="4454639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101" y="1910753"/>
            <a:ext cx="8405769" cy="2546948"/>
          </a:xfrm>
          <a:prstGeom prst="rect">
            <a:avLst/>
          </a:prstGeom>
        </p:spPr>
      </p:pic>
      <p:sp>
        <p:nvSpPr>
          <p:cNvPr id="3" name="TextBox 2"/>
          <p:cNvSpPr txBox="1"/>
          <p:nvPr/>
        </p:nvSpPr>
        <p:spPr>
          <a:xfrm>
            <a:off x="466344" y="704088"/>
            <a:ext cx="8412480" cy="1077218"/>
          </a:xfrm>
          <a:prstGeom prst="rect">
            <a:avLst/>
          </a:prstGeom>
          <a:noFill/>
        </p:spPr>
        <p:txBody>
          <a:bodyPr wrap="square" rtlCol="0">
            <a:spAutoFit/>
          </a:bodyPr>
          <a:lstStyle/>
          <a:p>
            <a:pPr algn="ctr"/>
            <a:r>
              <a:rPr lang="en-GB" sz="3200" dirty="0">
                <a:latin typeface="Arial Rounded MT Bold" panose="020F0704030504030204" pitchFamily="34" charset="0"/>
              </a:rPr>
              <a:t>National Centre for Atmospheric Science (NCAS)</a:t>
            </a:r>
          </a:p>
        </p:txBody>
      </p:sp>
      <p:pic>
        <p:nvPicPr>
          <p:cNvPr id="4" name="Google Shape;175;p28"/>
          <p:cNvPicPr preferRelativeResize="0"/>
          <p:nvPr/>
        </p:nvPicPr>
        <p:blipFill rotWithShape="1">
          <a:blip r:embed="rId3">
            <a:alphaModFix/>
          </a:blip>
          <a:srcRect/>
          <a:stretch/>
        </p:blipFill>
        <p:spPr>
          <a:xfrm>
            <a:off x="394101" y="4457701"/>
            <a:ext cx="3624186" cy="1006720"/>
          </a:xfrm>
          <a:prstGeom prst="rect">
            <a:avLst/>
          </a:prstGeom>
          <a:noFill/>
          <a:ln>
            <a:noFill/>
          </a:ln>
        </p:spPr>
      </p:pic>
      <p:sp>
        <p:nvSpPr>
          <p:cNvPr id="5" name="TextBox 4"/>
          <p:cNvSpPr txBox="1"/>
          <p:nvPr/>
        </p:nvSpPr>
        <p:spPr>
          <a:xfrm>
            <a:off x="4389120" y="4471416"/>
            <a:ext cx="4407408" cy="1015663"/>
          </a:xfrm>
          <a:prstGeom prst="rect">
            <a:avLst/>
          </a:prstGeom>
          <a:noFill/>
        </p:spPr>
        <p:txBody>
          <a:bodyPr wrap="square" rtlCol="0">
            <a:spAutoFit/>
          </a:bodyPr>
          <a:lstStyle/>
          <a:p>
            <a:r>
              <a:rPr lang="en-GB" sz="2000" dirty="0">
                <a:latin typeface="Calibri" panose="020F0502020204030204" pitchFamily="34" charset="0"/>
                <a:cs typeface="Calibri" panose="020F0502020204030204" pitchFamily="34" charset="0"/>
              </a:rPr>
              <a:t>~ 250 members of staff employed in 12 universities and research institutes around the UK</a:t>
            </a:r>
          </a:p>
        </p:txBody>
      </p:sp>
    </p:spTree>
    <p:extLst>
      <p:ext uri="{BB962C8B-B14F-4D97-AF65-F5344CB8AC3E}">
        <p14:creationId xmlns:p14="http://schemas.microsoft.com/office/powerpoint/2010/main" val="3048730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0"/>
          <p:cNvSpPr txBox="1">
            <a:spLocks noGrp="1"/>
          </p:cNvSpPr>
          <p:nvPr>
            <p:ph type="title"/>
          </p:nvPr>
        </p:nvSpPr>
        <p:spPr>
          <a:xfrm>
            <a:off x="251520" y="293586"/>
            <a:ext cx="7844327" cy="53301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sz="2800" b="1" dirty="0">
                <a:solidFill>
                  <a:srgbClr val="63666A"/>
                </a:solidFill>
                <a:latin typeface="Arial Rounded MT Bold" panose="020F0704030504030204" pitchFamily="34" charset="0"/>
                <a:sym typeface="Calibri"/>
              </a:rPr>
              <a:t>~200 Science projects on JASMIN to date</a:t>
            </a:r>
            <a:endParaRPr sz="2800" b="1" dirty="0">
              <a:solidFill>
                <a:srgbClr val="63666A"/>
              </a:solidFill>
              <a:latin typeface="Arial Rounded MT Bold" panose="020F0704030504030204" pitchFamily="34" charset="0"/>
              <a:sym typeface="Calibri"/>
            </a:endParaRPr>
          </a:p>
        </p:txBody>
      </p:sp>
      <p:pic>
        <p:nvPicPr>
          <p:cNvPr id="245" name="Google Shape;245;p20" descr="MISR+MODIS-sea-ice-albedo.png"/>
          <p:cNvPicPr preferRelativeResize="0"/>
          <p:nvPr/>
        </p:nvPicPr>
        <p:blipFill rotWithShape="1">
          <a:blip r:embed="rId3">
            <a:alphaModFix/>
          </a:blip>
          <a:srcRect/>
          <a:stretch/>
        </p:blipFill>
        <p:spPr>
          <a:xfrm>
            <a:off x="5665416" y="4365266"/>
            <a:ext cx="2736304" cy="1644995"/>
          </a:xfrm>
          <a:prstGeom prst="rect">
            <a:avLst/>
          </a:prstGeom>
          <a:noFill/>
          <a:ln>
            <a:noFill/>
          </a:ln>
        </p:spPr>
      </p:pic>
      <p:pic>
        <p:nvPicPr>
          <p:cNvPr id="246" name="Google Shape;246;p20"/>
          <p:cNvPicPr preferRelativeResize="0"/>
          <p:nvPr/>
        </p:nvPicPr>
        <p:blipFill rotWithShape="1">
          <a:blip r:embed="rId4">
            <a:alphaModFix/>
          </a:blip>
          <a:srcRect/>
          <a:stretch/>
        </p:blipFill>
        <p:spPr>
          <a:xfrm>
            <a:off x="4608003" y="1491152"/>
            <a:ext cx="3865636" cy="2299965"/>
          </a:xfrm>
          <a:prstGeom prst="rect">
            <a:avLst/>
          </a:prstGeom>
          <a:noFill/>
          <a:ln>
            <a:noFill/>
          </a:ln>
        </p:spPr>
      </p:pic>
      <p:pic>
        <p:nvPicPr>
          <p:cNvPr id="247" name="Google Shape;247;p20"/>
          <p:cNvPicPr preferRelativeResize="0"/>
          <p:nvPr/>
        </p:nvPicPr>
        <p:blipFill rotWithShape="1">
          <a:blip r:embed="rId5">
            <a:alphaModFix/>
          </a:blip>
          <a:srcRect l="6725" b="58082"/>
          <a:stretch/>
        </p:blipFill>
        <p:spPr>
          <a:xfrm>
            <a:off x="183881" y="1423221"/>
            <a:ext cx="4204400" cy="2215339"/>
          </a:xfrm>
          <a:prstGeom prst="rect">
            <a:avLst/>
          </a:prstGeom>
          <a:noFill/>
          <a:ln>
            <a:noFill/>
          </a:ln>
        </p:spPr>
      </p:pic>
      <p:pic>
        <p:nvPicPr>
          <p:cNvPr id="248" name="Google Shape;248;p20"/>
          <p:cNvPicPr preferRelativeResize="0"/>
          <p:nvPr/>
        </p:nvPicPr>
        <p:blipFill rotWithShape="1">
          <a:blip r:embed="rId6">
            <a:alphaModFix/>
          </a:blip>
          <a:srcRect/>
          <a:stretch/>
        </p:blipFill>
        <p:spPr>
          <a:xfrm>
            <a:off x="41476" y="3965462"/>
            <a:ext cx="4376301" cy="2034967"/>
          </a:xfrm>
          <a:prstGeom prst="rect">
            <a:avLst/>
          </a:prstGeom>
          <a:noFill/>
          <a:ln>
            <a:noFill/>
          </a:ln>
        </p:spPr>
      </p:pic>
      <p:sp>
        <p:nvSpPr>
          <p:cNvPr id="249" name="Google Shape;249;p20"/>
          <p:cNvSpPr/>
          <p:nvPr/>
        </p:nvSpPr>
        <p:spPr>
          <a:xfrm>
            <a:off x="251520" y="1026841"/>
            <a:ext cx="4368424"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Antarctic Ozone hole: model vs. observations</a:t>
            </a:r>
            <a:endParaRPr dirty="0"/>
          </a:p>
        </p:txBody>
      </p:sp>
      <p:sp>
        <p:nvSpPr>
          <p:cNvPr id="250" name="Google Shape;250;p20"/>
          <p:cNvSpPr/>
          <p:nvPr/>
        </p:nvSpPr>
        <p:spPr>
          <a:xfrm>
            <a:off x="5148064" y="3835668"/>
            <a:ext cx="3995935"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Climate variables from European and US instruments/satellites</a:t>
            </a:r>
            <a:endParaRPr dirty="0"/>
          </a:p>
        </p:txBody>
      </p:sp>
      <p:sp>
        <p:nvSpPr>
          <p:cNvPr id="251" name="Google Shape;251;p20"/>
          <p:cNvSpPr/>
          <p:nvPr/>
        </p:nvSpPr>
        <p:spPr>
          <a:xfrm>
            <a:off x="179512" y="3730198"/>
            <a:ext cx="471884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1400" dirty="0">
                <a:solidFill>
                  <a:schemeClr val="dk1"/>
                </a:solidFill>
                <a:latin typeface="Helvetica Neue"/>
                <a:ea typeface="Helvetica Neue"/>
                <a:cs typeface="Helvetica Neue"/>
                <a:sym typeface="Helvetica Neue"/>
              </a:rPr>
              <a:t>Sea Surface Temperature from satellite observations</a:t>
            </a:r>
            <a:endParaRPr dirty="0"/>
          </a:p>
        </p:txBody>
      </p:sp>
      <p:sp>
        <p:nvSpPr>
          <p:cNvPr id="252" name="Google Shape;252;p20"/>
          <p:cNvSpPr/>
          <p:nvPr/>
        </p:nvSpPr>
        <p:spPr>
          <a:xfrm>
            <a:off x="4388281" y="972690"/>
            <a:ext cx="4305079"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1400" dirty="0">
                <a:solidFill>
                  <a:schemeClr val="dk1"/>
                </a:solidFill>
                <a:latin typeface="Helvetica Neue"/>
                <a:ea typeface="Helvetica Neue"/>
                <a:cs typeface="Helvetica Neue"/>
                <a:sym typeface="Helvetica Neue"/>
              </a:rPr>
              <a:t>Deriving the impact of fire on vegetation from earth observation data</a:t>
            </a:r>
            <a:endParaRPr dirty="0"/>
          </a:p>
        </p:txBody>
      </p:sp>
    </p:spTree>
    <p:extLst>
      <p:ext uri="{BB962C8B-B14F-4D97-AF65-F5344CB8AC3E}">
        <p14:creationId xmlns:p14="http://schemas.microsoft.com/office/powerpoint/2010/main" val="3033026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63" name="Google Shape;263;p21"/>
          <p:cNvPicPr preferRelativeResize="0"/>
          <p:nvPr/>
        </p:nvPicPr>
        <p:blipFill rotWithShape="1">
          <a:blip r:embed="rId3">
            <a:alphaModFix/>
          </a:blip>
          <a:srcRect l="2126" r="2080" b="53"/>
          <a:stretch/>
        </p:blipFill>
        <p:spPr>
          <a:xfrm>
            <a:off x="3707903" y="4546740"/>
            <a:ext cx="2915695" cy="1258523"/>
          </a:xfrm>
          <a:prstGeom prst="rect">
            <a:avLst/>
          </a:prstGeom>
          <a:noFill/>
          <a:ln>
            <a:noFill/>
          </a:ln>
          <a:effectLst>
            <a:outerShdw blurRad="50800" dist="76200" dir="5400000" algn="t" rotWithShape="0">
              <a:srgbClr val="000000">
                <a:alpha val="40000"/>
              </a:srgbClr>
            </a:outerShdw>
            <a:reflection stA="52000" endA="300" endPos="35000" sy="-100000" algn="bl" rotWithShape="0"/>
          </a:effectLst>
        </p:spPr>
      </p:pic>
      <p:sp>
        <p:nvSpPr>
          <p:cNvPr id="258" name="Google Shape;258;p21"/>
          <p:cNvSpPr txBox="1">
            <a:spLocks noGrp="1"/>
          </p:cNvSpPr>
          <p:nvPr>
            <p:ph type="title"/>
          </p:nvPr>
        </p:nvSpPr>
        <p:spPr>
          <a:xfrm>
            <a:off x="246888" y="315160"/>
            <a:ext cx="8507593" cy="544376"/>
          </a:xfrm>
          <a:prstGeom prst="rect">
            <a:avLst/>
          </a:prstGeom>
          <a:noFill/>
          <a:ln>
            <a:noFill/>
          </a:ln>
        </p:spPr>
        <p:txBody>
          <a:bodyPr spcFirstLastPara="1" wrap="square" lIns="91425" tIns="45700" rIns="91425" bIns="45700" anchor="t" anchorCtr="0">
            <a:noAutofit/>
          </a:bodyPr>
          <a:lstStyle/>
          <a:p>
            <a:pPr marL="0" lvl="0" indent="0" rtl="0">
              <a:lnSpc>
                <a:spcPct val="90000"/>
              </a:lnSpc>
              <a:spcBef>
                <a:spcPts val="0"/>
              </a:spcBef>
              <a:spcAft>
                <a:spcPts val="0"/>
              </a:spcAft>
              <a:buClr>
                <a:srgbClr val="63666A"/>
              </a:buClr>
              <a:buSzPts val="2800"/>
              <a:buFont typeface="Calibri"/>
              <a:buNone/>
            </a:pPr>
            <a:r>
              <a:rPr lang="en-GB" dirty="0">
                <a:solidFill>
                  <a:schemeClr val="tx1"/>
                </a:solidFill>
                <a:latin typeface="Arial Rounded MT Bold" panose="020F0704030504030204" pitchFamily="34" charset="0"/>
                <a:sym typeface="Calibri"/>
              </a:rPr>
              <a:t>Virtual research environments on JASMIN </a:t>
            </a:r>
            <a:endParaRPr dirty="0">
              <a:solidFill>
                <a:schemeClr val="tx1"/>
              </a:solidFill>
              <a:latin typeface="Arial Rounded MT Bold" panose="020F0704030504030204" pitchFamily="34" charset="0"/>
            </a:endParaRPr>
          </a:p>
        </p:txBody>
      </p:sp>
      <p:sp>
        <p:nvSpPr>
          <p:cNvPr id="259" name="Google Shape;259;p21"/>
          <p:cNvSpPr txBox="1">
            <a:spLocks noGrp="1"/>
          </p:cNvSpPr>
          <p:nvPr>
            <p:ph type="body" idx="1"/>
          </p:nvPr>
        </p:nvSpPr>
        <p:spPr>
          <a:xfrm>
            <a:off x="6228184" y="4170608"/>
            <a:ext cx="2526297" cy="530513"/>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Clr>
                <a:srgbClr val="032044"/>
              </a:buClr>
              <a:buSzPts val="1200"/>
              <a:buNone/>
            </a:pPr>
            <a:r>
              <a:rPr lang="en-GB" sz="1200">
                <a:latin typeface="Helvetica Neue"/>
                <a:ea typeface="Helvetica Neue"/>
                <a:cs typeface="Helvetica Neue"/>
                <a:sym typeface="Helvetica Neue"/>
              </a:rPr>
              <a:t>EOS Cloud – Desktop-as-a-Service for Environmental Genomics</a:t>
            </a:r>
            <a:endParaRPr/>
          </a:p>
        </p:txBody>
      </p:sp>
      <p:pic>
        <p:nvPicPr>
          <p:cNvPr id="260" name="Google Shape;260;p21" descr="10000201000005FF0000036CDEADFF20.png"/>
          <p:cNvPicPr preferRelativeResize="0"/>
          <p:nvPr/>
        </p:nvPicPr>
        <p:blipFill rotWithShape="1">
          <a:blip r:embed="rId4">
            <a:alphaModFix/>
          </a:blip>
          <a:srcRect/>
          <a:stretch/>
        </p:blipFill>
        <p:spPr>
          <a:xfrm>
            <a:off x="4578927" y="1340768"/>
            <a:ext cx="4416047" cy="2520280"/>
          </a:xfrm>
          <a:prstGeom prst="rect">
            <a:avLst/>
          </a:prstGeom>
          <a:noFill/>
          <a:ln>
            <a:noFill/>
          </a:ln>
          <a:effectLst>
            <a:reflection stA="30000" endPos="30000" dist="5000" dir="5400000" sy="-100000" algn="bl" rotWithShape="0"/>
          </a:effectLst>
        </p:spPr>
      </p:pic>
      <p:pic>
        <p:nvPicPr>
          <p:cNvPr id="261" name="Google Shape;261;p21"/>
          <p:cNvPicPr preferRelativeResize="0"/>
          <p:nvPr/>
        </p:nvPicPr>
        <p:blipFill rotWithShape="1">
          <a:blip r:embed="rId5">
            <a:alphaModFix/>
          </a:blip>
          <a:srcRect/>
          <a:stretch/>
        </p:blipFill>
        <p:spPr>
          <a:xfrm>
            <a:off x="15242" y="1340768"/>
            <a:ext cx="4429901" cy="3257172"/>
          </a:xfrm>
          <a:prstGeom prst="rect">
            <a:avLst/>
          </a:prstGeom>
          <a:noFill/>
          <a:ln>
            <a:noFill/>
          </a:ln>
          <a:effectLst>
            <a:reflection stA="52000" endA="300" endPos="35000" sy="-100000" algn="bl" rotWithShape="0"/>
          </a:effectLst>
        </p:spPr>
      </p:pic>
      <p:sp>
        <p:nvSpPr>
          <p:cNvPr id="262" name="Google Shape;262;p21"/>
          <p:cNvSpPr txBox="1"/>
          <p:nvPr/>
        </p:nvSpPr>
        <p:spPr>
          <a:xfrm>
            <a:off x="67131" y="4756990"/>
            <a:ext cx="3075879" cy="53051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032044"/>
              </a:buClr>
              <a:buSzPts val="1100"/>
              <a:buFont typeface="Arial"/>
              <a:buNone/>
            </a:pPr>
            <a:r>
              <a:rPr lang="en-GB" sz="1100" b="0" i="0">
                <a:solidFill>
                  <a:srgbClr val="032044"/>
                </a:solidFill>
                <a:latin typeface="Helvetica Neue"/>
                <a:ea typeface="Helvetica Neue"/>
                <a:cs typeface="Helvetica Neue"/>
                <a:sym typeface="Helvetica Neue"/>
              </a:rPr>
              <a:t>ESA Polar Thematic Exploitation Platform</a:t>
            </a:r>
            <a:endParaRPr/>
          </a:p>
        </p:txBody>
      </p:sp>
      <p:sp>
        <p:nvSpPr>
          <p:cNvPr id="264" name="Google Shape;264;p21"/>
          <p:cNvSpPr txBox="1"/>
          <p:nvPr/>
        </p:nvSpPr>
        <p:spPr>
          <a:xfrm>
            <a:off x="3695809" y="5853172"/>
            <a:ext cx="3900527" cy="60016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Attendees at ESA Summer school, ESRIN used OPTIRAD Jupyter Notebook environment </a:t>
            </a:r>
            <a:endParaRPr/>
          </a:p>
          <a:p>
            <a:pPr marL="0" marR="0" lvl="0" indent="0" algn="l" rtl="0">
              <a:spcBef>
                <a:spcPts val="0"/>
              </a:spcBef>
              <a:spcAft>
                <a:spcPts val="0"/>
              </a:spcAft>
              <a:buClr>
                <a:srgbClr val="002D56"/>
              </a:buClr>
              <a:buSzPts val="1100"/>
              <a:buFont typeface="Arial"/>
              <a:buNone/>
            </a:pPr>
            <a:r>
              <a:rPr lang="en-GB" sz="1100">
                <a:solidFill>
                  <a:srgbClr val="002D56"/>
                </a:solidFill>
                <a:latin typeface="Helvetica Neue"/>
                <a:ea typeface="Helvetica Neue"/>
                <a:cs typeface="Helvetica Neue"/>
                <a:sym typeface="Helvetica Neue"/>
              </a:rPr>
              <a:t>– Credit ESA</a:t>
            </a:r>
            <a:endParaRPr/>
          </a:p>
        </p:txBody>
      </p:sp>
    </p:spTree>
    <p:extLst>
      <p:ext uri="{BB962C8B-B14F-4D97-AF65-F5344CB8AC3E}">
        <p14:creationId xmlns:p14="http://schemas.microsoft.com/office/powerpoint/2010/main" val="142370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2"/>
          <p:cNvSpPr txBox="1">
            <a:spLocks noGrp="1"/>
          </p:cNvSpPr>
          <p:nvPr>
            <p:ph type="title"/>
          </p:nvPr>
        </p:nvSpPr>
        <p:spPr>
          <a:xfrm>
            <a:off x="457200" y="274638"/>
            <a:ext cx="8229600" cy="850106"/>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b="1" dirty="0">
                <a:latin typeface="Arial Rounded MT Bold" panose="020F0704030504030204" pitchFamily="34" charset="0"/>
                <a:ea typeface="Nunito"/>
                <a:cs typeface="Nunito"/>
                <a:sym typeface="Nunito"/>
              </a:rPr>
              <a:t>Further Information</a:t>
            </a:r>
            <a:endParaRPr b="1" dirty="0">
              <a:latin typeface="Arial Rounded MT Bold" panose="020F0704030504030204" pitchFamily="34" charset="0"/>
              <a:ea typeface="Nunito"/>
              <a:cs typeface="Nunito"/>
              <a:sym typeface="Nunito"/>
            </a:endParaRPr>
          </a:p>
        </p:txBody>
      </p:sp>
      <p:sp>
        <p:nvSpPr>
          <p:cNvPr id="546" name="Google Shape;546;p52"/>
          <p:cNvSpPr txBox="1">
            <a:spLocks noGrp="1"/>
          </p:cNvSpPr>
          <p:nvPr>
            <p:ph type="body" idx="1"/>
          </p:nvPr>
        </p:nvSpPr>
        <p:spPr>
          <a:xfrm>
            <a:off x="157315" y="1374630"/>
            <a:ext cx="8888361" cy="4495227"/>
          </a:xfrm>
          <a:prstGeom prst="rect">
            <a:avLst/>
          </a:prstGeom>
          <a:noFill/>
          <a:ln>
            <a:noFill/>
          </a:ln>
        </p:spPr>
        <p:txBody>
          <a:bodyPr spcFirstLastPara="1" wrap="square" lIns="91425" tIns="45700" rIns="91425" bIns="45700" anchor="t" anchorCtr="0">
            <a:noAutofit/>
          </a:bodyPr>
          <a:lstStyle/>
          <a:p>
            <a:pPr lvl="0" indent="-457200" algn="l" rtl="0">
              <a:lnSpc>
                <a:spcPct val="90000"/>
              </a:lnSpc>
              <a:spcBef>
                <a:spcPts val="0"/>
              </a:spcBef>
              <a:spcAft>
                <a:spcPts val="0"/>
              </a:spcAft>
              <a:buClr>
                <a:schemeClr val="dk1"/>
              </a:buClr>
              <a:buSzPts val="2800"/>
              <a:buFont typeface="Arial" panose="020B0604020202020204" pitchFamily="34" charset="0"/>
              <a:buChar char="•"/>
            </a:pPr>
            <a:r>
              <a:rPr lang="en-GB" sz="2800" dirty="0"/>
              <a:t>NCAS website: </a:t>
            </a:r>
            <a:r>
              <a:rPr lang="en-GB" sz="2800" b="1" dirty="0">
                <a:solidFill>
                  <a:srgbClr val="2E75B5"/>
                </a:solidFill>
              </a:rPr>
              <a:t>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CMS website: </a:t>
            </a:r>
            <a:r>
              <a:rPr lang="en-GB" sz="2800" b="1" dirty="0">
                <a:solidFill>
                  <a:srgbClr val="2E75B5"/>
                </a:solidFill>
              </a:rPr>
              <a:t>cms.ncas.ac.uk</a:t>
            </a:r>
            <a:endParaRPr sz="2800" dirty="0">
              <a:solidFill>
                <a:srgbClr val="2E75B5"/>
              </a:solidFill>
            </a:endParaRPr>
          </a:p>
          <a:p>
            <a:pPr lvl="0" indent="-457200" algn="l" rtl="0">
              <a:lnSpc>
                <a:spcPct val="90000"/>
              </a:lnSpc>
              <a:spcBef>
                <a:spcPts val="1000"/>
              </a:spcBef>
              <a:spcAft>
                <a:spcPts val="0"/>
              </a:spcAft>
              <a:buClr>
                <a:schemeClr val="dk1"/>
              </a:buClr>
              <a:buSzPts val="2800"/>
              <a:buFont typeface="Arial" panose="020B0604020202020204" pitchFamily="34" charset="0"/>
              <a:buChar char="•"/>
            </a:pPr>
            <a:r>
              <a:rPr lang="en-GB" sz="2800" dirty="0"/>
              <a:t>CEDA website: </a:t>
            </a:r>
            <a:r>
              <a:rPr lang="en-GB" sz="2800" b="1" dirty="0">
                <a:solidFill>
                  <a:srgbClr val="2E75B5"/>
                </a:solidFill>
              </a:rPr>
              <a:t>ceda.ac.uk</a:t>
            </a:r>
            <a:endParaRPr sz="2800" b="1" dirty="0">
              <a:solidFill>
                <a:srgbClr val="2E75B5"/>
              </a:solidFill>
            </a:endParaRPr>
          </a:p>
          <a:p>
            <a:pPr lvl="0" indent="-457200" algn="l" rtl="0">
              <a:lnSpc>
                <a:spcPct val="90000"/>
              </a:lnSpc>
              <a:spcBef>
                <a:spcPts val="1000"/>
              </a:spcBef>
              <a:spcAft>
                <a:spcPts val="0"/>
              </a:spcAft>
              <a:buClrTx/>
              <a:buSzPts val="2800"/>
              <a:buFont typeface="Arial" panose="020B0604020202020204" pitchFamily="34" charset="0"/>
              <a:buChar char="•"/>
            </a:pPr>
            <a:r>
              <a:rPr lang="en-GB" sz="2800" dirty="0">
                <a:solidFill>
                  <a:srgbClr val="000000"/>
                </a:solidFill>
              </a:rPr>
              <a:t>JASMIN online help:</a:t>
            </a:r>
            <a:r>
              <a:rPr lang="en-GB" sz="2800" b="1" dirty="0">
                <a:solidFill>
                  <a:srgbClr val="2E75B5"/>
                </a:solidFill>
              </a:rPr>
              <a:t> help.jasmin.ac.uk</a:t>
            </a:r>
            <a:endParaRPr sz="2800" b="1" dirty="0">
              <a:solidFill>
                <a:srgbClr val="2E75B5"/>
              </a:solidFill>
            </a:endParaRPr>
          </a:p>
          <a:p>
            <a:pPr lvl="0" indent="-457200">
              <a:lnSpc>
                <a:spcPct val="100000"/>
              </a:lnSpc>
              <a:spcBef>
                <a:spcPts val="600"/>
              </a:spcBef>
              <a:buClrTx/>
              <a:buSzPts val="2400"/>
              <a:buFont typeface="Arial" panose="020B0604020202020204" pitchFamily="34" charset="0"/>
              <a:buChar char="•"/>
            </a:pPr>
            <a:r>
              <a:rPr lang="en-GB" sz="2800" dirty="0" err="1">
                <a:solidFill>
                  <a:srgbClr val="000000"/>
                </a:solidFill>
              </a:rPr>
              <a:t>JASPy</a:t>
            </a:r>
            <a:r>
              <a:rPr lang="en-GB" sz="2800" dirty="0">
                <a:solidFill>
                  <a:srgbClr val="000000"/>
                </a:solidFill>
              </a:rPr>
              <a:t>:</a:t>
            </a:r>
            <a:r>
              <a:rPr lang="en-GB" sz="2800" b="1" dirty="0">
                <a:solidFill>
                  <a:srgbClr val="2E75B5"/>
                </a:solidFill>
              </a:rPr>
              <a:t> https://help.jasmin.ac.uk/article/4729-jaspy-envs</a:t>
            </a:r>
            <a:endParaRPr lang="en-GB" sz="2800" b="1" dirty="0">
              <a:solidFill>
                <a:srgbClr val="0070C0"/>
              </a:solidFill>
              <a:latin typeface="Calibri" panose="020F0502020204030204" pitchFamily="34" charset="0"/>
              <a:ea typeface="Roboto"/>
              <a:cs typeface="Calibri" panose="020F0502020204030204" pitchFamily="34" charset="0"/>
              <a:sym typeface="Roboto"/>
            </a:endParaRPr>
          </a:p>
          <a:p>
            <a:pPr indent="-457200">
              <a:lnSpc>
                <a:spcPct val="100000"/>
              </a:lnSpc>
              <a:spcBef>
                <a:spcPts val="600"/>
              </a:spcBef>
              <a:buClrTx/>
              <a:buSzPts val="2400"/>
            </a:pPr>
            <a:r>
              <a:rPr lang="en-GB" sz="2800" dirty="0"/>
              <a:t>Social Media: </a:t>
            </a:r>
            <a:r>
              <a:rPr lang="en-GB" sz="2800" b="1" dirty="0">
                <a:solidFill>
                  <a:srgbClr val="0070C0"/>
                </a:solidFill>
              </a:rPr>
              <a:t>@CEDAnews</a:t>
            </a:r>
            <a:r>
              <a:rPr lang="en-GB" sz="2800" dirty="0"/>
              <a:t>  |  </a:t>
            </a:r>
            <a:r>
              <a:rPr lang="en-GB" sz="2800" b="1" dirty="0">
                <a:solidFill>
                  <a:srgbClr val="0070C0"/>
                </a:solidFill>
              </a:rPr>
              <a:t>LinkedIn</a:t>
            </a:r>
            <a:r>
              <a:rPr lang="en-GB" sz="2800" dirty="0"/>
              <a:t> </a:t>
            </a:r>
            <a:endParaRPr lang="en-GB" sz="2800" b="1" dirty="0">
              <a:solidFill>
                <a:srgbClr val="0070C0"/>
              </a:solidFill>
            </a:endParaRPr>
          </a:p>
          <a:p>
            <a:pPr indent="-457200">
              <a:lnSpc>
                <a:spcPct val="100000"/>
              </a:lnSpc>
              <a:spcBef>
                <a:spcPts val="600"/>
              </a:spcBef>
              <a:buClrTx/>
              <a:buSzPts val="2400"/>
            </a:pPr>
            <a:r>
              <a:rPr lang="en-GB" sz="2800" dirty="0">
                <a:solidFill>
                  <a:schemeClr val="tx1"/>
                </a:solidFill>
                <a:latin typeface="Calibri" panose="020F0502020204030204" pitchFamily="34" charset="0"/>
                <a:cs typeface="Calibri" panose="020F0502020204030204" pitchFamily="34" charset="0"/>
              </a:rPr>
              <a:t>CEDA Help desk: </a:t>
            </a:r>
            <a:r>
              <a:rPr lang="en-GB" sz="2800" b="1" dirty="0">
                <a:solidFill>
                  <a:srgbClr val="0070C0"/>
                </a:solidFill>
                <a:latin typeface="Calibri" panose="020F0502020204030204" pitchFamily="34" charset="0"/>
                <a:cs typeface="Calibri" panose="020F0502020204030204" pitchFamily="34" charset="0"/>
              </a:rPr>
              <a:t>support@ceda.ac.uk</a:t>
            </a:r>
          </a:p>
          <a:p>
            <a:pPr indent="-457200">
              <a:lnSpc>
                <a:spcPct val="100000"/>
              </a:lnSpc>
              <a:spcBef>
                <a:spcPts val="600"/>
              </a:spcBef>
              <a:buClrTx/>
              <a:buSzPts val="2400"/>
            </a:pPr>
            <a:r>
              <a:rPr lang="en-GB" sz="2800" dirty="0">
                <a:solidFill>
                  <a:schemeClr val="tx1"/>
                </a:solidFill>
                <a:latin typeface="Calibri" panose="020F0502020204030204" pitchFamily="34" charset="0"/>
                <a:cs typeface="Calibri" panose="020F0502020204030204" pitchFamily="34" charset="0"/>
              </a:rPr>
              <a:t>CMS Help desk: </a:t>
            </a:r>
            <a:r>
              <a:rPr lang="en-GB" sz="2800" b="1" dirty="0">
                <a:solidFill>
                  <a:srgbClr val="0070C0"/>
                </a:solidFill>
              </a:rPr>
              <a:t>cms-support@ncas.ac.uk</a:t>
            </a:r>
            <a:endParaRPr sz="2800" b="1" dirty="0">
              <a:solidFill>
                <a:srgbClr val="0070C0"/>
              </a:solidFill>
              <a:latin typeface="Calibri" panose="020F0502020204030204" pitchFamily="34" charset="0"/>
              <a:cs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8"/>
          <p:cNvSpPr/>
          <p:nvPr/>
        </p:nvSpPr>
        <p:spPr>
          <a:xfrm>
            <a:off x="-18288" y="-42192"/>
            <a:ext cx="9144000" cy="6533744"/>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28"/>
          <p:cNvSpPr/>
          <p:nvPr/>
        </p:nvSpPr>
        <p:spPr>
          <a:xfrm>
            <a:off x="68826" y="4058123"/>
            <a:ext cx="8992878" cy="2376263"/>
          </a:xfrm>
          <a:prstGeom prst="rect">
            <a:avLst/>
          </a:prstGeom>
          <a:solidFill>
            <a:srgbClr val="FBE4D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9" name="Google Shape;179;p28"/>
          <p:cNvSpPr txBox="1"/>
          <p:nvPr/>
        </p:nvSpPr>
        <p:spPr>
          <a:xfrm>
            <a:off x="4966484" y="4509119"/>
            <a:ext cx="3990758" cy="1763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dirty="0">
                <a:solidFill>
                  <a:schemeClr val="dk1"/>
                </a:solidFill>
                <a:latin typeface="Calibri" panose="020F0502020204030204" pitchFamily="34" charset="0"/>
                <a:ea typeface="Calibri"/>
                <a:cs typeface="Calibri" panose="020F0502020204030204" pitchFamily="34" charset="0"/>
                <a:sym typeface="Calibri"/>
              </a:rPr>
              <a:t>Scientific Services, Facilities and Training:</a:t>
            </a:r>
          </a:p>
          <a:p>
            <a:pPr lvl="0"/>
            <a:r>
              <a:rPr lang="en-GB" sz="1200" dirty="0">
                <a:latin typeface="Calibri" panose="020F0502020204030204" pitchFamily="34" charset="0"/>
                <a:cs typeface="Calibri" panose="020F0502020204030204" pitchFamily="34" charset="0"/>
              </a:rPr>
              <a:t>Atmospheric Measurement and Observation Facility (AMOF)</a:t>
            </a:r>
          </a:p>
          <a:p>
            <a:pPr lvl="0"/>
            <a:r>
              <a:rPr lang="en-US" sz="1200" dirty="0">
                <a:latin typeface="Calibri" panose="020F0502020204030204" pitchFamily="34" charset="0"/>
                <a:cs typeface="Calibri" panose="020F0502020204030204" pitchFamily="34" charset="0"/>
              </a:rPr>
              <a:t>Facility for Airborne Atmospheric Measurements (FAAM)</a:t>
            </a:r>
          </a:p>
          <a:p>
            <a:pPr lvl="0"/>
            <a:r>
              <a:rPr lang="en-US" sz="1200" dirty="0">
                <a:latin typeface="Calibri" panose="020F0502020204030204" pitchFamily="34" charset="0"/>
                <a:cs typeface="Calibri" panose="020F0502020204030204" pitchFamily="34" charset="0"/>
              </a:rPr>
              <a:t>NERC Facility for Atmospheric Radar Research (NFARR)</a:t>
            </a:r>
          </a:p>
          <a:p>
            <a:pPr lvl="0"/>
            <a:r>
              <a:rPr lang="en-GB" sz="1200" dirty="0">
                <a:latin typeface="Calibri" panose="020F0502020204030204" pitchFamily="34" charset="0"/>
                <a:cs typeface="Calibri" panose="020F0502020204030204" pitchFamily="34" charset="0"/>
              </a:rPr>
              <a:t>Computational Modelling Services (CMS)</a:t>
            </a:r>
          </a:p>
          <a:p>
            <a:pPr lvl="0"/>
            <a:r>
              <a:rPr lang="en-GB" sz="1200" dirty="0">
                <a:latin typeface="Calibri" panose="020F0502020204030204" pitchFamily="34" charset="0"/>
                <a:cs typeface="Calibri" panose="020F0502020204030204" pitchFamily="34" charset="0"/>
              </a:rPr>
              <a:t>Centre for Environmental Data Analysis (CEDA)</a:t>
            </a:r>
          </a:p>
          <a:p>
            <a:pPr lvl="0"/>
            <a:endParaRPr lang="en-GB"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ctr" rtl="0">
              <a:spcBef>
                <a:spcPts val="0"/>
              </a:spcBef>
              <a:spcAft>
                <a:spcPts val="0"/>
              </a:spcAft>
              <a:buNone/>
            </a:pPr>
            <a:r>
              <a:rPr lang="en-GB" sz="2000" b="1" dirty="0">
                <a:solidFill>
                  <a:srgbClr val="FF0000"/>
                </a:solidFill>
                <a:latin typeface="Calibri" panose="020F0502020204030204" pitchFamily="34" charset="0"/>
                <a:ea typeface="Calibri"/>
                <a:cs typeface="Calibri" panose="020F0502020204030204" pitchFamily="34" charset="0"/>
                <a:sym typeface="Calibri"/>
              </a:rPr>
              <a:t>“National</a:t>
            </a:r>
            <a:r>
              <a:rPr lang="en-GB" sz="2000" dirty="0">
                <a:solidFill>
                  <a:srgbClr val="FF0000"/>
                </a:solidFill>
                <a:latin typeface="Calibri" panose="020F0502020204030204" pitchFamily="34" charset="0"/>
                <a:ea typeface="Calibri"/>
                <a:cs typeface="Calibri" panose="020F0502020204030204" pitchFamily="34" charset="0"/>
              </a:rPr>
              <a:t> </a:t>
            </a:r>
            <a:r>
              <a:rPr lang="en-GB" sz="2000" b="1" dirty="0">
                <a:solidFill>
                  <a:srgbClr val="FF0000"/>
                </a:solidFill>
                <a:latin typeface="Calibri" panose="020F0502020204030204" pitchFamily="34" charset="0"/>
                <a:ea typeface="Calibri"/>
                <a:cs typeface="Calibri" panose="020F0502020204030204" pitchFamily="34" charset="0"/>
                <a:sym typeface="Calibri"/>
              </a:rPr>
              <a:t>capability”</a:t>
            </a:r>
            <a:endParaRPr sz="2000" dirty="0">
              <a:solidFill>
                <a:srgbClr val="FF0000"/>
              </a:solidFill>
              <a:latin typeface="Calibri" panose="020F0502020204030204" pitchFamily="34" charset="0"/>
              <a:cs typeface="Calibri" panose="020F0502020204030204" pitchFamily="34" charset="0"/>
            </a:endParaRPr>
          </a:p>
        </p:txBody>
      </p:sp>
      <p:sp>
        <p:nvSpPr>
          <p:cNvPr id="181" name="Google Shape;181;p28"/>
          <p:cNvSpPr/>
          <p:nvPr/>
        </p:nvSpPr>
        <p:spPr>
          <a:xfrm>
            <a:off x="464716" y="2452351"/>
            <a:ext cx="2211290" cy="45719"/>
          </a:xfrm>
          <a:prstGeom prst="rect">
            <a:avLst/>
          </a:prstGeom>
          <a:solidFill>
            <a:srgbClr val="DDEAF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5199" y="124929"/>
            <a:ext cx="3129657" cy="174277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122" y="4285626"/>
            <a:ext cx="2840304" cy="19050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3724" y="4120780"/>
            <a:ext cx="1401320" cy="2250951"/>
          </a:xfrm>
          <a:prstGeom prst="rect">
            <a:avLst/>
          </a:prstGeom>
        </p:spPr>
      </p:pic>
      <p:grpSp>
        <p:nvGrpSpPr>
          <p:cNvPr id="15" name="Group 14"/>
          <p:cNvGrpSpPr/>
          <p:nvPr/>
        </p:nvGrpSpPr>
        <p:grpSpPr>
          <a:xfrm>
            <a:off x="15856" y="254594"/>
            <a:ext cx="2599419" cy="2648573"/>
            <a:chOff x="588088" y="373466"/>
            <a:chExt cx="2599419" cy="2648573"/>
          </a:xfrm>
        </p:grpSpPr>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089" y="373466"/>
              <a:ext cx="2599418" cy="1750313"/>
            </a:xfrm>
            <a:prstGeom prst="rect">
              <a:avLst/>
            </a:prstGeom>
          </p:spPr>
        </p:pic>
        <p:sp>
          <p:nvSpPr>
            <p:cNvPr id="11" name="TextBox 10"/>
            <p:cNvSpPr txBox="1"/>
            <p:nvPr/>
          </p:nvSpPr>
          <p:spPr>
            <a:xfrm>
              <a:off x="588088" y="2129487"/>
              <a:ext cx="2599419" cy="892552"/>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a:latin typeface="Calibri" panose="020F0502020204030204" pitchFamily="34" charset="0"/>
                  <a:cs typeface="Calibri" panose="020F0502020204030204" pitchFamily="34" charset="0"/>
                </a:rPr>
                <a:t>Long term global change:</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Climate projections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Composition changes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Cloud and aerosol feedbacks</a:t>
              </a:r>
            </a:p>
          </p:txBody>
        </p:sp>
      </p:grpSp>
      <p:grpSp>
        <p:nvGrpSpPr>
          <p:cNvPr id="16" name="Group 15"/>
          <p:cNvGrpSpPr/>
          <p:nvPr/>
        </p:nvGrpSpPr>
        <p:grpSpPr>
          <a:xfrm>
            <a:off x="3278890" y="75463"/>
            <a:ext cx="2417505" cy="2946996"/>
            <a:chOff x="3416050" y="75463"/>
            <a:chExt cx="2417505" cy="2946996"/>
          </a:xfrm>
        </p:grpSpPr>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7799" y="75463"/>
              <a:ext cx="1394009" cy="1859873"/>
            </a:xfrm>
            <a:prstGeom prst="rect">
              <a:avLst/>
            </a:prstGeom>
          </p:spPr>
        </p:pic>
        <p:sp>
          <p:nvSpPr>
            <p:cNvPr id="12" name="TextBox 11"/>
            <p:cNvSpPr txBox="1"/>
            <p:nvPr/>
          </p:nvSpPr>
          <p:spPr>
            <a:xfrm>
              <a:off x="3416050" y="1945241"/>
              <a:ext cx="2417505" cy="1077218"/>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a:latin typeface="Calibri" panose="020F0502020204030204" pitchFamily="34" charset="0"/>
                  <a:cs typeface="Calibri" panose="020F0502020204030204" pitchFamily="34" charset="0"/>
                </a:rPr>
                <a:t>Air Pollution:</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Emissions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Urban scale pollution</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Health effects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Climate and weather</a:t>
              </a:r>
            </a:p>
          </p:txBody>
        </p:sp>
      </p:grpSp>
      <p:sp>
        <p:nvSpPr>
          <p:cNvPr id="28" name="TextBox 27"/>
          <p:cNvSpPr txBox="1"/>
          <p:nvPr/>
        </p:nvSpPr>
        <p:spPr>
          <a:xfrm>
            <a:off x="6005199" y="1873132"/>
            <a:ext cx="3138801" cy="1077218"/>
          </a:xfrm>
          <a:prstGeom prst="rect">
            <a:avLst/>
          </a:prstGeom>
          <a:solidFill>
            <a:schemeClr val="accent6">
              <a:lumMod val="20000"/>
              <a:lumOff val="80000"/>
            </a:schemeClr>
          </a:solidFill>
          <a:ln w="19050">
            <a:solidFill>
              <a:srgbClr val="00FF99"/>
            </a:solidFill>
          </a:ln>
        </p:spPr>
        <p:txBody>
          <a:bodyPr wrap="square" rtlCol="0">
            <a:spAutoFit/>
          </a:bodyPr>
          <a:lstStyle/>
          <a:p>
            <a:r>
              <a:rPr lang="en-GB" sz="1600" b="1" dirty="0">
                <a:latin typeface="Calibri" panose="020F0502020204030204" pitchFamily="34" charset="0"/>
                <a:cs typeface="Calibri" panose="020F0502020204030204" pitchFamily="34" charset="0"/>
              </a:rPr>
              <a:t>Climate and High Impact Weather:</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Convective storms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Cyclonic storms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Cold spells, heatwaves, and droughts</a:t>
            </a:r>
          </a:p>
          <a:p>
            <a:pPr marL="285750" indent="-285750">
              <a:buFont typeface="Arial" panose="020B0604020202020204" pitchFamily="34" charset="0"/>
              <a:buChar char="•"/>
            </a:pPr>
            <a:r>
              <a:rPr lang="en-GB" sz="1200" dirty="0">
                <a:latin typeface="Calibri" panose="020F0502020204030204" pitchFamily="34" charset="0"/>
                <a:cs typeface="Calibri" panose="020F0502020204030204" pitchFamily="34" charset="0"/>
              </a:rPr>
              <a:t>Large-scale modes of variability</a:t>
            </a:r>
          </a:p>
        </p:txBody>
      </p:sp>
      <p:pic>
        <p:nvPicPr>
          <p:cNvPr id="30" name="Google Shape;175;p28"/>
          <p:cNvPicPr preferRelativeResize="0">
            <a:picLocks noChangeAspect="1"/>
          </p:cNvPicPr>
          <p:nvPr/>
        </p:nvPicPr>
        <p:blipFill rotWithShape="1">
          <a:blip r:embed="rId8">
            <a:alphaModFix/>
          </a:blip>
          <a:srcRect/>
          <a:stretch/>
        </p:blipFill>
        <p:spPr>
          <a:xfrm>
            <a:off x="2970085" y="3128719"/>
            <a:ext cx="3035114" cy="8430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0"/>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14" name="Google Shape;214;p30"/>
          <p:cNvSpPr txBox="1"/>
          <p:nvPr/>
        </p:nvSpPr>
        <p:spPr>
          <a:xfrm>
            <a:off x="2832040" y="2492896"/>
            <a:ext cx="6214977" cy="132343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600" b="1" dirty="0">
                <a:solidFill>
                  <a:schemeClr val="dk1"/>
                </a:solidFill>
                <a:latin typeface="Arial Rounded MT Bold" panose="020F0704030504030204" pitchFamily="34" charset="0"/>
                <a:ea typeface="Calibri"/>
                <a:cs typeface="Calibri"/>
                <a:sym typeface="Calibri"/>
              </a:rPr>
              <a:t>NCAS Computational Modelling Services (CMS)</a:t>
            </a:r>
            <a:endParaRPr sz="3600" b="1" dirty="0">
              <a:solidFill>
                <a:schemeClr val="dk1"/>
              </a:solidFill>
              <a:latin typeface="Arial Rounded MT Bold" panose="020F0704030504030204" pitchFamily="34" charset="0"/>
              <a:ea typeface="Calibri"/>
              <a:cs typeface="Calibri"/>
              <a:sym typeface="Calibri"/>
            </a:endParaRPr>
          </a:p>
        </p:txBody>
      </p:sp>
      <p:pic>
        <p:nvPicPr>
          <p:cNvPr id="3" name="Picture 2" descr="A close-up of a wave&#10;&#10;Description automatically generated">
            <a:extLst>
              <a:ext uri="{FF2B5EF4-FFF2-40B4-BE49-F238E27FC236}">
                <a16:creationId xmlns:a16="http://schemas.microsoft.com/office/drawing/2014/main" id="{FFCF0C07-9C39-F255-0342-541B3EB9F813}"/>
              </a:ext>
            </a:extLst>
          </p:cNvPr>
          <p:cNvPicPr>
            <a:picLocks noChangeAspect="1"/>
          </p:cNvPicPr>
          <p:nvPr/>
        </p:nvPicPr>
        <p:blipFill>
          <a:blip r:embed="rId3"/>
          <a:stretch>
            <a:fillRect/>
          </a:stretch>
        </p:blipFill>
        <p:spPr>
          <a:xfrm>
            <a:off x="116961" y="2420233"/>
            <a:ext cx="2594344" cy="1459319"/>
          </a:xfrm>
          <a:prstGeom prst="rect">
            <a:avLst/>
          </a:prstGeom>
        </p:spPr>
      </p:pic>
      <p:sp>
        <p:nvSpPr>
          <p:cNvPr id="4" name="Rectangle 3">
            <a:extLst>
              <a:ext uri="{FF2B5EF4-FFF2-40B4-BE49-F238E27FC236}">
                <a16:creationId xmlns:a16="http://schemas.microsoft.com/office/drawing/2014/main" id="{FAEAF3E3-3FF0-1190-E859-C2F328F36235}"/>
              </a:ext>
            </a:extLst>
          </p:cNvPr>
          <p:cNvSpPr/>
          <p:nvPr/>
        </p:nvSpPr>
        <p:spPr>
          <a:xfrm>
            <a:off x="116962" y="2420233"/>
            <a:ext cx="2594344" cy="145931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1"/>
          <p:cNvSpPr txBox="1"/>
          <p:nvPr/>
        </p:nvSpPr>
        <p:spPr>
          <a:xfrm>
            <a:off x="1331640" y="980728"/>
            <a:ext cx="244827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21" name="Google Shape;221;p31"/>
          <p:cNvSpPr txBox="1"/>
          <p:nvPr/>
        </p:nvSpPr>
        <p:spPr>
          <a:xfrm>
            <a:off x="361989" y="1350060"/>
            <a:ext cx="8420022" cy="4955203"/>
          </a:xfrm>
          <a:prstGeom prst="rect">
            <a:avLst/>
          </a:prstGeom>
          <a:noFill/>
          <a:ln>
            <a:noFill/>
          </a:ln>
        </p:spPr>
        <p:txBody>
          <a:bodyPr spcFirstLastPara="1" wrap="square" lIns="91425" tIns="45700" rIns="91425" bIns="45700" anchor="t" anchorCtr="0">
            <a:noAutofit/>
          </a:bodyPr>
          <a:lstStyle/>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Support computational science (particularly High Performance Computing (HPC) and numerical modelling) </a:t>
            </a:r>
            <a:endParaRPr sz="2800" dirty="0">
              <a:solidFill>
                <a:schemeClr val="dk1"/>
              </a:solidFill>
              <a:latin typeface="Calibri"/>
              <a:ea typeface="Calibri"/>
              <a:cs typeface="Calibri"/>
              <a:sym typeface="Calibri"/>
            </a:endParaRPr>
          </a:p>
          <a:p>
            <a:pPr marL="457200" marR="0" lvl="0" indent="-406400" algn="l" rtl="0">
              <a:spcBef>
                <a:spcPts val="0"/>
              </a:spcBef>
              <a:spcAft>
                <a:spcPts val="0"/>
              </a:spcAft>
              <a:buClr>
                <a:schemeClr val="dk1"/>
              </a:buClr>
              <a:buSzPts val="800"/>
              <a:buFont typeface="Arial"/>
              <a:buNone/>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underpinning infrastructure, such as code repositories and workflow management tools</a:t>
            </a:r>
          </a:p>
          <a:p>
            <a:pPr marL="457200" marR="0" lvl="0" indent="-457200" algn="l" rtl="0">
              <a:spcBef>
                <a:spcPts val="0"/>
              </a:spcBef>
              <a:spcAft>
                <a:spcPts val="0"/>
              </a:spcAft>
              <a:buClr>
                <a:schemeClr val="dk1"/>
              </a:buClr>
              <a:buSzPts val="2800"/>
              <a:buFont typeface="Arial"/>
              <a:buChar char="•"/>
            </a:pPr>
            <a:endParaRPr sz="800" dirty="0">
              <a:solidFill>
                <a:schemeClr val="dk1"/>
              </a:solidFill>
              <a:latin typeface="Calibri"/>
              <a:ea typeface="Calibri"/>
              <a:cs typeface="Calibri"/>
              <a:sym typeface="Calibri"/>
            </a:endParaRPr>
          </a:p>
          <a:p>
            <a:pPr marL="457200" marR="0" lvl="0" indent="-457200" algn="l" rtl="0">
              <a:spcBef>
                <a:spcPts val="0"/>
              </a:spcBef>
              <a:spcAft>
                <a:spcPts val="0"/>
              </a:spcAft>
              <a:buClr>
                <a:schemeClr val="dk1"/>
              </a:buClr>
              <a:buSzPts val="2800"/>
              <a:buFont typeface="Arial"/>
              <a:buChar char="•"/>
            </a:pPr>
            <a:r>
              <a:rPr lang="en-GB" sz="2800" dirty="0">
                <a:solidFill>
                  <a:schemeClr val="dk1"/>
                </a:solidFill>
                <a:latin typeface="Calibri"/>
                <a:ea typeface="Calibri"/>
                <a:cs typeface="Calibri"/>
                <a:sym typeface="Calibri"/>
              </a:rPr>
              <a:t>Provide training for scientists:</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Scientific Computing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Introduction to Unified Model course</a:t>
            </a:r>
            <a:endParaRPr dirty="0"/>
          </a:p>
          <a:p>
            <a:pPr marL="914400" marR="0" lvl="1" indent="-457200" algn="l" rtl="0">
              <a:spcBef>
                <a:spcPts val="0"/>
              </a:spcBef>
              <a:spcAft>
                <a:spcPts val="0"/>
              </a:spcAft>
              <a:buClr>
                <a:schemeClr val="dk1"/>
              </a:buClr>
              <a:buSzPts val="2400"/>
              <a:buFont typeface="Arial"/>
              <a:buChar char="•"/>
            </a:pPr>
            <a:r>
              <a:rPr lang="en-GB" sz="2400" b="0" i="0" u="none" strike="noStrike" cap="none" dirty="0">
                <a:solidFill>
                  <a:schemeClr val="dk1"/>
                </a:solidFill>
                <a:latin typeface="Calibri"/>
                <a:ea typeface="Calibri"/>
                <a:cs typeface="Calibri"/>
                <a:sym typeface="Calibri"/>
              </a:rPr>
              <a:t>NCAS </a:t>
            </a:r>
            <a:r>
              <a:rPr lang="en-GB" sz="2400" dirty="0">
                <a:solidFill>
                  <a:schemeClr val="dk1"/>
                </a:solidFill>
                <a:latin typeface="Calibri"/>
                <a:ea typeface="Calibri"/>
                <a:cs typeface="Calibri"/>
                <a:sym typeface="Calibri"/>
              </a:rPr>
              <a:t>Data analysis</a:t>
            </a:r>
            <a:r>
              <a:rPr lang="en-GB" sz="2400" b="0" i="0" u="none" strike="noStrike" cap="none" dirty="0">
                <a:solidFill>
                  <a:schemeClr val="dk1"/>
                </a:solidFill>
                <a:latin typeface="Calibri"/>
                <a:ea typeface="Calibri"/>
                <a:cs typeface="Calibri"/>
                <a:sym typeface="Calibri"/>
              </a:rPr>
              <a:t> tools course (CF-Python)</a:t>
            </a:r>
            <a:endParaRPr sz="2400" b="0" i="0" u="none" strike="noStrike" cap="none" dirty="0">
              <a:solidFill>
                <a:schemeClr val="dk1"/>
              </a:solidFill>
              <a:latin typeface="Calibri"/>
              <a:ea typeface="Calibri"/>
              <a:cs typeface="Calibri"/>
              <a:sym typeface="Calibri"/>
            </a:endParaRPr>
          </a:p>
        </p:txBody>
      </p:sp>
      <p:sp>
        <p:nvSpPr>
          <p:cNvPr id="222" name="Google Shape;222;p31"/>
          <p:cNvSpPr txBox="1"/>
          <p:nvPr/>
        </p:nvSpPr>
        <p:spPr>
          <a:xfrm>
            <a:off x="2195736" y="116632"/>
            <a:ext cx="5256584"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3200" b="1" dirty="0">
                <a:solidFill>
                  <a:schemeClr val="dk1"/>
                </a:solidFill>
                <a:latin typeface="Arial Rounded MT Bold" panose="020F0704030504030204" pitchFamily="34" charset="0"/>
                <a:ea typeface="Nunito"/>
                <a:cs typeface="Nunito"/>
                <a:sym typeface="Nunito"/>
              </a:rPr>
              <a:t>NCAS Computational Modelling Services (CMS)</a:t>
            </a:r>
            <a:endParaRPr sz="3200" b="1" dirty="0">
              <a:solidFill>
                <a:schemeClr val="dk1"/>
              </a:solidFill>
              <a:latin typeface="Arial Rounded MT Bold" panose="020F0704030504030204" pitchFamily="34" charset="0"/>
              <a:ea typeface="Nunito"/>
              <a:cs typeface="Nunito"/>
              <a:sym typeface="Nunito"/>
            </a:endParaRPr>
          </a:p>
        </p:txBody>
      </p:sp>
      <p:pic>
        <p:nvPicPr>
          <p:cNvPr id="3" name="Picture 2" descr="A close-up of a wave&#10;&#10;Description automatically generated">
            <a:extLst>
              <a:ext uri="{FF2B5EF4-FFF2-40B4-BE49-F238E27FC236}">
                <a16:creationId xmlns:a16="http://schemas.microsoft.com/office/drawing/2014/main" id="{1EEEB9D9-57B1-4B20-7CF0-962F8D8BF51C}"/>
              </a:ext>
            </a:extLst>
          </p:cNvPr>
          <p:cNvPicPr>
            <a:picLocks noChangeAspect="1"/>
          </p:cNvPicPr>
          <p:nvPr/>
        </p:nvPicPr>
        <p:blipFill>
          <a:blip r:embed="rId3"/>
          <a:stretch>
            <a:fillRect/>
          </a:stretch>
        </p:blipFill>
        <p:spPr>
          <a:xfrm>
            <a:off x="0" y="54820"/>
            <a:ext cx="2195736" cy="123510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p:nvPr/>
        </p:nvSpPr>
        <p:spPr>
          <a:xfrm>
            <a:off x="5652120" y="6309320"/>
            <a:ext cx="3035956" cy="379908"/>
          </a:xfrm>
          <a:prstGeom prst="rect">
            <a:avLst/>
          </a:prstGeom>
          <a:noFill/>
          <a:ln>
            <a:noFill/>
          </a:ln>
        </p:spPr>
        <p:txBody>
          <a:bodyPr spcFirstLastPara="1" wrap="square" lIns="35700" tIns="35700" rIns="35700" bIns="35700" anchor="ctr" anchorCtr="0">
            <a:noAutofit/>
          </a:bodyPr>
          <a:lstStyle/>
          <a:p>
            <a:pPr marL="0" marR="0" lvl="0" indent="0" algn="l" rtl="0">
              <a:spcBef>
                <a:spcPts val="0"/>
              </a:spcBef>
              <a:spcAft>
                <a:spcPts val="0"/>
              </a:spcAft>
              <a:buNone/>
            </a:pPr>
            <a:r>
              <a:rPr lang="en-GB" sz="2000" b="1">
                <a:solidFill>
                  <a:schemeClr val="dk1"/>
                </a:solidFill>
                <a:latin typeface="Calibri"/>
                <a:ea typeface="Calibri"/>
                <a:cs typeface="Calibri"/>
                <a:sym typeface="Calibri"/>
              </a:rPr>
              <a:t>(Trenberth et al, 2007,2009)</a:t>
            </a:r>
            <a:endParaRPr sz="2000" b="1">
              <a:solidFill>
                <a:schemeClr val="dk1"/>
              </a:solidFill>
              <a:latin typeface="Calibri"/>
              <a:ea typeface="Calibri"/>
              <a:cs typeface="Calibri"/>
              <a:sym typeface="Calibri"/>
            </a:endParaRPr>
          </a:p>
        </p:txBody>
      </p:sp>
      <p:sp>
        <p:nvSpPr>
          <p:cNvPr id="229" name="Google Shape;229;p32"/>
          <p:cNvSpPr txBox="1">
            <a:spLocks noGrp="1"/>
          </p:cNvSpPr>
          <p:nvPr>
            <p:ph type="title" idx="4294967295"/>
          </p:nvPr>
        </p:nvSpPr>
        <p:spPr>
          <a:xfrm>
            <a:off x="2738854" y="168653"/>
            <a:ext cx="4502150" cy="64611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Climate Modelling</a:t>
            </a:r>
            <a:endParaRPr sz="3200" b="1" i="0" u="none" strike="noStrike" cap="none" dirty="0">
              <a:solidFill>
                <a:schemeClr val="dk1"/>
              </a:solidFill>
              <a:latin typeface="Arial Rounded MT Bold" panose="020F0704030504030204" pitchFamily="34" charset="0"/>
              <a:ea typeface="Nunito"/>
              <a:cs typeface="Nunito"/>
              <a:sym typeface="Nunito"/>
            </a:endParaRPr>
          </a:p>
        </p:txBody>
      </p:sp>
      <p:pic>
        <p:nvPicPr>
          <p:cNvPr id="230" name="Google Shape;230;p32"/>
          <p:cNvPicPr preferRelativeResize="0"/>
          <p:nvPr/>
        </p:nvPicPr>
        <p:blipFill rotWithShape="1">
          <a:blip r:embed="rId3">
            <a:alphaModFix/>
          </a:blip>
          <a:srcRect/>
          <a:stretch/>
        </p:blipFill>
        <p:spPr>
          <a:xfrm>
            <a:off x="680387" y="908720"/>
            <a:ext cx="3817320" cy="2810310"/>
          </a:xfrm>
          <a:prstGeom prst="rect">
            <a:avLst/>
          </a:prstGeom>
          <a:noFill/>
          <a:ln>
            <a:noFill/>
          </a:ln>
        </p:spPr>
      </p:pic>
      <p:pic>
        <p:nvPicPr>
          <p:cNvPr id="231" name="Google Shape;231;p32" descr="GheatMapR2"/>
          <p:cNvPicPr preferRelativeResize="0"/>
          <p:nvPr/>
        </p:nvPicPr>
        <p:blipFill rotWithShape="1">
          <a:blip r:embed="rId4">
            <a:alphaModFix/>
          </a:blip>
          <a:srcRect/>
          <a:stretch/>
        </p:blipFill>
        <p:spPr>
          <a:xfrm>
            <a:off x="4646293" y="836712"/>
            <a:ext cx="3817321" cy="2798375"/>
          </a:xfrm>
          <a:prstGeom prst="rect">
            <a:avLst/>
          </a:prstGeom>
          <a:noFill/>
          <a:ln>
            <a:noFill/>
          </a:ln>
        </p:spPr>
      </p:pic>
      <p:pic>
        <p:nvPicPr>
          <p:cNvPr id="232" name="Google Shape;232;p32"/>
          <p:cNvPicPr preferRelativeResize="0"/>
          <p:nvPr/>
        </p:nvPicPr>
        <p:blipFill rotWithShape="1">
          <a:blip r:embed="rId5">
            <a:alphaModFix/>
          </a:blip>
          <a:srcRect/>
          <a:stretch/>
        </p:blipFill>
        <p:spPr>
          <a:xfrm>
            <a:off x="803386" y="3933056"/>
            <a:ext cx="3809672" cy="2224733"/>
          </a:xfrm>
          <a:prstGeom prst="rect">
            <a:avLst/>
          </a:prstGeom>
          <a:noFill/>
          <a:ln>
            <a:noFill/>
          </a:ln>
        </p:spPr>
      </p:pic>
      <p:pic>
        <p:nvPicPr>
          <p:cNvPr id="233" name="Google Shape;233;p32"/>
          <p:cNvPicPr preferRelativeResize="0"/>
          <p:nvPr/>
        </p:nvPicPr>
        <p:blipFill rotWithShape="1">
          <a:blip r:embed="rId6">
            <a:alphaModFix/>
          </a:blip>
          <a:srcRect/>
          <a:stretch/>
        </p:blipFill>
        <p:spPr>
          <a:xfrm>
            <a:off x="4891655" y="3861048"/>
            <a:ext cx="3568692" cy="222473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3"/>
          <p:cNvSpPr txBox="1">
            <a:spLocks noGrp="1"/>
          </p:cNvSpPr>
          <p:nvPr>
            <p:ph type="title" idx="4294967295"/>
          </p:nvPr>
        </p:nvSpPr>
        <p:spPr>
          <a:xfrm>
            <a:off x="358765" y="116632"/>
            <a:ext cx="8429625" cy="513261"/>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PARALLEL Implementation</a:t>
            </a:r>
            <a:endParaRPr dirty="0">
              <a:latin typeface="Arial Rounded MT Bold" panose="020F0704030504030204" pitchFamily="34" charset="0"/>
            </a:endParaRPr>
          </a:p>
        </p:txBody>
      </p:sp>
      <p:sp>
        <p:nvSpPr>
          <p:cNvPr id="239" name="Google Shape;239;p33"/>
          <p:cNvSpPr txBox="1">
            <a:spLocks noGrp="1"/>
          </p:cNvSpPr>
          <p:nvPr>
            <p:ph type="body" idx="4294967295"/>
          </p:nvPr>
        </p:nvSpPr>
        <p:spPr>
          <a:xfrm>
            <a:off x="197781" y="776068"/>
            <a:ext cx="4281000" cy="21333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dk1"/>
              </a:buClr>
              <a:buSzPts val="2000"/>
              <a:buChar char="•"/>
            </a:pPr>
            <a:r>
              <a:rPr lang="en-GB" sz="2000" b="1"/>
              <a:t>Regular, Static, Lat-Long Decomposition</a:t>
            </a:r>
            <a:endParaRPr/>
          </a:p>
          <a:p>
            <a:pPr marL="228600" lvl="0" indent="-228600" algn="l" rtl="0">
              <a:lnSpc>
                <a:spcPct val="90000"/>
              </a:lnSpc>
              <a:spcBef>
                <a:spcPts val="0"/>
              </a:spcBef>
              <a:spcAft>
                <a:spcPts val="0"/>
              </a:spcAft>
              <a:buClr>
                <a:schemeClr val="dk1"/>
              </a:buClr>
              <a:buSzPts val="2000"/>
              <a:buChar char="•"/>
            </a:pPr>
            <a:r>
              <a:rPr lang="en-GB" sz="2000" b="1"/>
              <a:t>Mixed mode MPI/OpenMP</a:t>
            </a:r>
            <a:endParaRPr sz="2000" b="1"/>
          </a:p>
          <a:p>
            <a:pPr marL="228600" lvl="0" indent="-228600" algn="l" rtl="0">
              <a:lnSpc>
                <a:spcPct val="90000"/>
              </a:lnSpc>
              <a:spcBef>
                <a:spcPts val="0"/>
              </a:spcBef>
              <a:spcAft>
                <a:spcPts val="0"/>
              </a:spcAft>
              <a:buClr>
                <a:schemeClr val="dk1"/>
              </a:buClr>
              <a:buSzPts val="2000"/>
              <a:buChar char="•"/>
            </a:pPr>
            <a:r>
              <a:rPr lang="en-GB" sz="2000" b="1"/>
              <a:t>Asynchronous I/O servers</a:t>
            </a:r>
            <a:endParaRPr/>
          </a:p>
          <a:p>
            <a:pPr marL="228600" lvl="0" indent="-228600" algn="l" rtl="0">
              <a:lnSpc>
                <a:spcPct val="90000"/>
              </a:lnSpc>
              <a:spcBef>
                <a:spcPts val="0"/>
              </a:spcBef>
              <a:spcAft>
                <a:spcPts val="0"/>
              </a:spcAft>
              <a:buClr>
                <a:schemeClr val="dk1"/>
              </a:buClr>
              <a:buSzPts val="2000"/>
              <a:buChar char="•"/>
            </a:pPr>
            <a:r>
              <a:rPr lang="en-GB" sz="2000" b="1"/>
              <a:t>Communications on demand for advection</a:t>
            </a:r>
            <a:endParaRPr/>
          </a:p>
          <a:p>
            <a:pPr marL="228600" lvl="0" indent="-228600" algn="l" rtl="0">
              <a:lnSpc>
                <a:spcPct val="90000"/>
              </a:lnSpc>
              <a:spcBef>
                <a:spcPts val="0"/>
              </a:spcBef>
              <a:spcAft>
                <a:spcPts val="0"/>
              </a:spcAft>
              <a:buClr>
                <a:schemeClr val="dk1"/>
              </a:buClr>
              <a:buSzPts val="2000"/>
              <a:buChar char="•"/>
            </a:pPr>
            <a:r>
              <a:rPr lang="en-GB" sz="2000" b="1"/>
              <a:t>Multiple halo sizes</a:t>
            </a:r>
            <a:endParaRPr/>
          </a:p>
        </p:txBody>
      </p:sp>
      <p:pic>
        <p:nvPicPr>
          <p:cNvPr id="240" name="Google Shape;240;p33"/>
          <p:cNvPicPr preferRelativeResize="0"/>
          <p:nvPr/>
        </p:nvPicPr>
        <p:blipFill rotWithShape="1">
          <a:blip r:embed="rId3">
            <a:alphaModFix/>
          </a:blip>
          <a:srcRect/>
          <a:stretch/>
        </p:blipFill>
        <p:spPr>
          <a:xfrm>
            <a:off x="3992474" y="980728"/>
            <a:ext cx="1227598" cy="1412446"/>
          </a:xfrm>
          <a:prstGeom prst="rect">
            <a:avLst/>
          </a:prstGeom>
          <a:noFill/>
          <a:ln>
            <a:noFill/>
          </a:ln>
        </p:spPr>
      </p:pic>
      <p:grpSp>
        <p:nvGrpSpPr>
          <p:cNvPr id="241" name="Google Shape;241;p33"/>
          <p:cNvGrpSpPr/>
          <p:nvPr/>
        </p:nvGrpSpPr>
        <p:grpSpPr>
          <a:xfrm>
            <a:off x="1441273" y="3005336"/>
            <a:ext cx="3650073" cy="3353218"/>
            <a:chOff x="-70" y="0"/>
            <a:chExt cx="5191399" cy="4769191"/>
          </a:xfrm>
        </p:grpSpPr>
        <p:pic>
          <p:nvPicPr>
            <p:cNvPr id="242" name="Google Shape;242;p33"/>
            <p:cNvPicPr preferRelativeResize="0"/>
            <p:nvPr/>
          </p:nvPicPr>
          <p:blipFill rotWithShape="1">
            <a:blip r:embed="rId4">
              <a:alphaModFix/>
            </a:blip>
            <a:srcRect l="133" t="312" r="4116" b="95"/>
            <a:stretch/>
          </p:blipFill>
          <p:spPr>
            <a:xfrm>
              <a:off x="-70" y="0"/>
              <a:ext cx="4428277" cy="4145360"/>
            </a:xfrm>
            <a:custGeom>
              <a:avLst/>
              <a:gdLst/>
              <a:ahLst/>
              <a:cxnLst/>
              <a:rect l="l" t="t" r="r" b="b"/>
              <a:pathLst>
                <a:path w="21526" h="21600" extrusionOk="0">
                  <a:moveTo>
                    <a:pt x="8022" y="0"/>
                  </a:moveTo>
                  <a:cubicBezTo>
                    <a:pt x="8065" y="336"/>
                    <a:pt x="7896" y="514"/>
                    <a:pt x="7669" y="362"/>
                  </a:cubicBezTo>
                  <a:cubicBezTo>
                    <a:pt x="7563" y="291"/>
                    <a:pt x="7517" y="297"/>
                    <a:pt x="7418" y="393"/>
                  </a:cubicBezTo>
                  <a:cubicBezTo>
                    <a:pt x="7347" y="462"/>
                    <a:pt x="7245" y="491"/>
                    <a:pt x="7169" y="465"/>
                  </a:cubicBezTo>
                  <a:cubicBezTo>
                    <a:pt x="7093" y="439"/>
                    <a:pt x="7009" y="467"/>
                    <a:pt x="6959" y="531"/>
                  </a:cubicBezTo>
                  <a:cubicBezTo>
                    <a:pt x="6913" y="591"/>
                    <a:pt x="6795" y="639"/>
                    <a:pt x="6695" y="639"/>
                  </a:cubicBezTo>
                  <a:cubicBezTo>
                    <a:pt x="6593" y="639"/>
                    <a:pt x="6494" y="686"/>
                    <a:pt x="6473" y="744"/>
                  </a:cubicBezTo>
                  <a:cubicBezTo>
                    <a:pt x="6447" y="816"/>
                    <a:pt x="6342" y="850"/>
                    <a:pt x="6151" y="850"/>
                  </a:cubicBezTo>
                  <a:cubicBezTo>
                    <a:pt x="5859" y="850"/>
                    <a:pt x="5749" y="926"/>
                    <a:pt x="5205" y="1487"/>
                  </a:cubicBezTo>
                  <a:cubicBezTo>
                    <a:pt x="5026" y="1672"/>
                    <a:pt x="4952" y="1698"/>
                    <a:pt x="4623" y="1698"/>
                  </a:cubicBezTo>
                  <a:cubicBezTo>
                    <a:pt x="4349" y="1698"/>
                    <a:pt x="4252" y="1723"/>
                    <a:pt x="4273" y="1787"/>
                  </a:cubicBezTo>
                  <a:cubicBezTo>
                    <a:pt x="4290" y="1835"/>
                    <a:pt x="4274" y="1933"/>
                    <a:pt x="4241" y="2004"/>
                  </a:cubicBezTo>
                  <a:cubicBezTo>
                    <a:pt x="4191" y="2107"/>
                    <a:pt x="4162" y="2114"/>
                    <a:pt x="4084" y="2045"/>
                  </a:cubicBezTo>
                  <a:cubicBezTo>
                    <a:pt x="4004" y="1973"/>
                    <a:pt x="3991" y="1994"/>
                    <a:pt x="4003" y="2167"/>
                  </a:cubicBezTo>
                  <a:cubicBezTo>
                    <a:pt x="4023" y="2450"/>
                    <a:pt x="3952" y="2546"/>
                    <a:pt x="3724" y="2546"/>
                  </a:cubicBezTo>
                  <a:cubicBezTo>
                    <a:pt x="3604" y="2546"/>
                    <a:pt x="3536" y="2580"/>
                    <a:pt x="3546" y="2635"/>
                  </a:cubicBezTo>
                  <a:cubicBezTo>
                    <a:pt x="3556" y="2690"/>
                    <a:pt x="3495" y="2720"/>
                    <a:pt x="3380" y="2711"/>
                  </a:cubicBezTo>
                  <a:cubicBezTo>
                    <a:pt x="3208" y="2699"/>
                    <a:pt x="3201" y="2712"/>
                    <a:pt x="3201" y="3001"/>
                  </a:cubicBezTo>
                  <a:cubicBezTo>
                    <a:pt x="3201" y="3185"/>
                    <a:pt x="3162" y="3342"/>
                    <a:pt x="3102" y="3396"/>
                  </a:cubicBezTo>
                  <a:cubicBezTo>
                    <a:pt x="3048" y="3444"/>
                    <a:pt x="3004" y="3460"/>
                    <a:pt x="3004" y="3431"/>
                  </a:cubicBezTo>
                  <a:cubicBezTo>
                    <a:pt x="3004" y="3402"/>
                    <a:pt x="2961" y="3414"/>
                    <a:pt x="2909" y="3460"/>
                  </a:cubicBezTo>
                  <a:cubicBezTo>
                    <a:pt x="2846" y="3516"/>
                    <a:pt x="2804" y="3519"/>
                    <a:pt x="2774" y="3468"/>
                  </a:cubicBezTo>
                  <a:cubicBezTo>
                    <a:pt x="2706" y="3350"/>
                    <a:pt x="2626" y="3382"/>
                    <a:pt x="2587" y="3542"/>
                  </a:cubicBezTo>
                  <a:cubicBezTo>
                    <a:pt x="2567" y="3624"/>
                    <a:pt x="2520" y="3669"/>
                    <a:pt x="2481" y="3644"/>
                  </a:cubicBezTo>
                  <a:cubicBezTo>
                    <a:pt x="2434" y="3613"/>
                    <a:pt x="2408" y="3742"/>
                    <a:pt x="2408" y="4030"/>
                  </a:cubicBezTo>
                  <a:cubicBezTo>
                    <a:pt x="2408" y="4538"/>
                    <a:pt x="2343" y="4703"/>
                    <a:pt x="2115" y="4765"/>
                  </a:cubicBezTo>
                  <a:cubicBezTo>
                    <a:pt x="2023" y="4789"/>
                    <a:pt x="1949" y="4857"/>
                    <a:pt x="1949" y="4916"/>
                  </a:cubicBezTo>
                  <a:cubicBezTo>
                    <a:pt x="1949" y="4974"/>
                    <a:pt x="1873" y="5051"/>
                    <a:pt x="1785" y="5087"/>
                  </a:cubicBezTo>
                  <a:cubicBezTo>
                    <a:pt x="1643" y="5145"/>
                    <a:pt x="1623" y="5204"/>
                    <a:pt x="1605" y="5561"/>
                  </a:cubicBezTo>
                  <a:cubicBezTo>
                    <a:pt x="1587" y="5925"/>
                    <a:pt x="1567" y="5972"/>
                    <a:pt x="1424" y="6007"/>
                  </a:cubicBezTo>
                  <a:cubicBezTo>
                    <a:pt x="1334" y="6030"/>
                    <a:pt x="1256" y="6106"/>
                    <a:pt x="1244" y="6185"/>
                  </a:cubicBezTo>
                  <a:cubicBezTo>
                    <a:pt x="1233" y="6262"/>
                    <a:pt x="1197" y="6536"/>
                    <a:pt x="1165" y="6793"/>
                  </a:cubicBezTo>
                  <a:cubicBezTo>
                    <a:pt x="1104" y="7297"/>
                    <a:pt x="1050" y="7447"/>
                    <a:pt x="953" y="7383"/>
                  </a:cubicBezTo>
                  <a:cubicBezTo>
                    <a:pt x="919" y="7360"/>
                    <a:pt x="802" y="7446"/>
                    <a:pt x="691" y="7575"/>
                  </a:cubicBezTo>
                  <a:cubicBezTo>
                    <a:pt x="518" y="7774"/>
                    <a:pt x="493" y="7849"/>
                    <a:pt x="525" y="8071"/>
                  </a:cubicBezTo>
                  <a:cubicBezTo>
                    <a:pt x="545" y="8215"/>
                    <a:pt x="536" y="8349"/>
                    <a:pt x="502" y="8371"/>
                  </a:cubicBezTo>
                  <a:cubicBezTo>
                    <a:pt x="466" y="8395"/>
                    <a:pt x="480" y="8492"/>
                    <a:pt x="534" y="8605"/>
                  </a:cubicBezTo>
                  <a:cubicBezTo>
                    <a:pt x="645" y="8832"/>
                    <a:pt x="656" y="9058"/>
                    <a:pt x="561" y="9159"/>
                  </a:cubicBezTo>
                  <a:cubicBezTo>
                    <a:pt x="525" y="9199"/>
                    <a:pt x="485" y="9444"/>
                    <a:pt x="473" y="9705"/>
                  </a:cubicBezTo>
                  <a:cubicBezTo>
                    <a:pt x="460" y="9966"/>
                    <a:pt x="437" y="10194"/>
                    <a:pt x="419" y="10214"/>
                  </a:cubicBezTo>
                  <a:cubicBezTo>
                    <a:pt x="342" y="10296"/>
                    <a:pt x="451" y="10602"/>
                    <a:pt x="552" y="10584"/>
                  </a:cubicBezTo>
                  <a:cubicBezTo>
                    <a:pt x="702" y="10557"/>
                    <a:pt x="731" y="10803"/>
                    <a:pt x="585" y="10859"/>
                  </a:cubicBezTo>
                  <a:cubicBezTo>
                    <a:pt x="336" y="10954"/>
                    <a:pt x="305" y="11018"/>
                    <a:pt x="409" y="11242"/>
                  </a:cubicBezTo>
                  <a:cubicBezTo>
                    <a:pt x="463" y="11358"/>
                    <a:pt x="491" y="11502"/>
                    <a:pt x="469" y="11564"/>
                  </a:cubicBezTo>
                  <a:cubicBezTo>
                    <a:pt x="447" y="11626"/>
                    <a:pt x="470" y="11713"/>
                    <a:pt x="521" y="11756"/>
                  </a:cubicBezTo>
                  <a:cubicBezTo>
                    <a:pt x="634" y="11853"/>
                    <a:pt x="714" y="12952"/>
                    <a:pt x="615" y="13057"/>
                  </a:cubicBezTo>
                  <a:cubicBezTo>
                    <a:pt x="572" y="13103"/>
                    <a:pt x="576" y="13178"/>
                    <a:pt x="625" y="13276"/>
                  </a:cubicBezTo>
                  <a:cubicBezTo>
                    <a:pt x="666" y="13358"/>
                    <a:pt x="675" y="13426"/>
                    <a:pt x="646" y="13427"/>
                  </a:cubicBezTo>
                  <a:cubicBezTo>
                    <a:pt x="618" y="13429"/>
                    <a:pt x="648" y="13462"/>
                    <a:pt x="712" y="13502"/>
                  </a:cubicBezTo>
                  <a:cubicBezTo>
                    <a:pt x="807" y="13561"/>
                    <a:pt x="828" y="13676"/>
                    <a:pt x="828" y="14166"/>
                  </a:cubicBezTo>
                  <a:cubicBezTo>
                    <a:pt x="828" y="14726"/>
                    <a:pt x="834" y="14761"/>
                    <a:pt x="974" y="14782"/>
                  </a:cubicBezTo>
                  <a:cubicBezTo>
                    <a:pt x="1168" y="14811"/>
                    <a:pt x="1167" y="14936"/>
                    <a:pt x="972" y="14966"/>
                  </a:cubicBezTo>
                  <a:cubicBezTo>
                    <a:pt x="759" y="14998"/>
                    <a:pt x="812" y="15203"/>
                    <a:pt x="1051" y="15272"/>
                  </a:cubicBezTo>
                  <a:cubicBezTo>
                    <a:pt x="1163" y="15304"/>
                    <a:pt x="1297" y="15296"/>
                    <a:pt x="1372" y="15253"/>
                  </a:cubicBezTo>
                  <a:cubicBezTo>
                    <a:pt x="1558" y="15146"/>
                    <a:pt x="1608" y="15243"/>
                    <a:pt x="1624" y="15739"/>
                  </a:cubicBezTo>
                  <a:cubicBezTo>
                    <a:pt x="1633" y="15982"/>
                    <a:pt x="1663" y="16180"/>
                    <a:pt x="1692" y="16180"/>
                  </a:cubicBezTo>
                  <a:cubicBezTo>
                    <a:pt x="1721" y="16180"/>
                    <a:pt x="1791" y="16290"/>
                    <a:pt x="1850" y="16424"/>
                  </a:cubicBezTo>
                  <a:cubicBezTo>
                    <a:pt x="1935" y="16615"/>
                    <a:pt x="2005" y="16672"/>
                    <a:pt x="2169" y="16689"/>
                  </a:cubicBezTo>
                  <a:lnTo>
                    <a:pt x="2375" y="16711"/>
                  </a:lnTo>
                  <a:lnTo>
                    <a:pt x="2396" y="17290"/>
                  </a:lnTo>
                  <a:lnTo>
                    <a:pt x="2415" y="17869"/>
                  </a:lnTo>
                  <a:lnTo>
                    <a:pt x="2821" y="17890"/>
                  </a:lnTo>
                  <a:lnTo>
                    <a:pt x="3228" y="17913"/>
                  </a:lnTo>
                  <a:lnTo>
                    <a:pt x="3232" y="18300"/>
                  </a:lnTo>
                  <a:lnTo>
                    <a:pt x="3233" y="18688"/>
                  </a:lnTo>
                  <a:lnTo>
                    <a:pt x="3529" y="18705"/>
                  </a:lnTo>
                  <a:cubicBezTo>
                    <a:pt x="3976" y="18731"/>
                    <a:pt x="3992" y="18747"/>
                    <a:pt x="3992" y="19180"/>
                  </a:cubicBezTo>
                  <a:lnTo>
                    <a:pt x="3992" y="19571"/>
                  </a:lnTo>
                  <a:lnTo>
                    <a:pt x="4391" y="19571"/>
                  </a:lnTo>
                  <a:cubicBezTo>
                    <a:pt x="4781" y="19571"/>
                    <a:pt x="4800" y="19579"/>
                    <a:pt x="5149" y="19933"/>
                  </a:cubicBezTo>
                  <a:cubicBezTo>
                    <a:pt x="5346" y="20132"/>
                    <a:pt x="5490" y="20323"/>
                    <a:pt x="5471" y="20355"/>
                  </a:cubicBezTo>
                  <a:cubicBezTo>
                    <a:pt x="5453" y="20387"/>
                    <a:pt x="5653" y="20422"/>
                    <a:pt x="5917" y="20434"/>
                  </a:cubicBezTo>
                  <a:cubicBezTo>
                    <a:pt x="6358" y="20453"/>
                    <a:pt x="6399" y="20468"/>
                    <a:pt x="6419" y="20614"/>
                  </a:cubicBezTo>
                  <a:cubicBezTo>
                    <a:pt x="6433" y="20722"/>
                    <a:pt x="6485" y="20773"/>
                    <a:pt x="6583" y="20775"/>
                  </a:cubicBezTo>
                  <a:cubicBezTo>
                    <a:pt x="7049" y="20784"/>
                    <a:pt x="7908" y="20853"/>
                    <a:pt x="7956" y="20884"/>
                  </a:cubicBezTo>
                  <a:cubicBezTo>
                    <a:pt x="7987" y="20905"/>
                    <a:pt x="8012" y="21001"/>
                    <a:pt x="8012" y="21095"/>
                  </a:cubicBezTo>
                  <a:cubicBezTo>
                    <a:pt x="8012" y="21231"/>
                    <a:pt x="8048" y="21267"/>
                    <a:pt x="8174" y="21267"/>
                  </a:cubicBezTo>
                  <a:cubicBezTo>
                    <a:pt x="8263" y="21267"/>
                    <a:pt x="8353" y="21299"/>
                    <a:pt x="8375" y="21337"/>
                  </a:cubicBezTo>
                  <a:cubicBezTo>
                    <a:pt x="8397" y="21376"/>
                    <a:pt x="8668" y="21408"/>
                    <a:pt x="8975" y="21408"/>
                  </a:cubicBezTo>
                  <a:cubicBezTo>
                    <a:pt x="9411" y="21408"/>
                    <a:pt x="9542" y="21433"/>
                    <a:pt x="9571" y="21515"/>
                  </a:cubicBezTo>
                  <a:cubicBezTo>
                    <a:pt x="9587" y="21561"/>
                    <a:pt x="9800" y="21585"/>
                    <a:pt x="10665" y="21600"/>
                  </a:cubicBezTo>
                  <a:cubicBezTo>
                    <a:pt x="11461" y="21585"/>
                    <a:pt x="11670" y="21561"/>
                    <a:pt x="11705" y="21515"/>
                  </a:cubicBezTo>
                  <a:cubicBezTo>
                    <a:pt x="11751" y="21456"/>
                    <a:pt x="11896" y="21408"/>
                    <a:pt x="12031" y="21408"/>
                  </a:cubicBezTo>
                  <a:cubicBezTo>
                    <a:pt x="12164" y="21408"/>
                    <a:pt x="12305" y="21373"/>
                    <a:pt x="12345" y="21329"/>
                  </a:cubicBezTo>
                  <a:cubicBezTo>
                    <a:pt x="12432" y="21237"/>
                    <a:pt x="13355" y="21218"/>
                    <a:pt x="13491" y="21306"/>
                  </a:cubicBezTo>
                  <a:cubicBezTo>
                    <a:pt x="13564" y="21353"/>
                    <a:pt x="13569" y="21343"/>
                    <a:pt x="13511" y="21263"/>
                  </a:cubicBezTo>
                  <a:cubicBezTo>
                    <a:pt x="13456" y="21188"/>
                    <a:pt x="13456" y="21098"/>
                    <a:pt x="13515" y="20918"/>
                  </a:cubicBezTo>
                  <a:cubicBezTo>
                    <a:pt x="13592" y="20677"/>
                    <a:pt x="13600" y="20673"/>
                    <a:pt x="13985" y="20669"/>
                  </a:cubicBezTo>
                  <a:cubicBezTo>
                    <a:pt x="14367" y="20666"/>
                    <a:pt x="14375" y="20672"/>
                    <a:pt x="14396" y="20868"/>
                  </a:cubicBezTo>
                  <a:cubicBezTo>
                    <a:pt x="14416" y="21052"/>
                    <a:pt x="14424" y="21057"/>
                    <a:pt x="14504" y="20940"/>
                  </a:cubicBezTo>
                  <a:cubicBezTo>
                    <a:pt x="14574" y="20838"/>
                    <a:pt x="14611" y="20829"/>
                    <a:pt x="14689" y="20899"/>
                  </a:cubicBezTo>
                  <a:cubicBezTo>
                    <a:pt x="14767" y="20968"/>
                    <a:pt x="14803" y="20964"/>
                    <a:pt x="14869" y="20878"/>
                  </a:cubicBezTo>
                  <a:cubicBezTo>
                    <a:pt x="14914" y="20820"/>
                    <a:pt x="14931" y="20773"/>
                    <a:pt x="14907" y="20773"/>
                  </a:cubicBezTo>
                  <a:cubicBezTo>
                    <a:pt x="14884" y="20773"/>
                    <a:pt x="14897" y="20709"/>
                    <a:pt x="14936" y="20630"/>
                  </a:cubicBezTo>
                  <a:cubicBezTo>
                    <a:pt x="14976" y="20551"/>
                    <a:pt x="15037" y="20506"/>
                    <a:pt x="15071" y="20529"/>
                  </a:cubicBezTo>
                  <a:cubicBezTo>
                    <a:pt x="15106" y="20552"/>
                    <a:pt x="15133" y="20490"/>
                    <a:pt x="15133" y="20392"/>
                  </a:cubicBezTo>
                  <a:cubicBezTo>
                    <a:pt x="15133" y="20260"/>
                    <a:pt x="15191" y="20185"/>
                    <a:pt x="15361" y="20099"/>
                  </a:cubicBezTo>
                  <a:cubicBezTo>
                    <a:pt x="15523" y="20016"/>
                    <a:pt x="15593" y="19929"/>
                    <a:pt x="15608" y="19795"/>
                  </a:cubicBezTo>
                  <a:cubicBezTo>
                    <a:pt x="15627" y="19614"/>
                    <a:pt x="15648" y="19605"/>
                    <a:pt x="16148" y="19557"/>
                  </a:cubicBezTo>
                  <a:cubicBezTo>
                    <a:pt x="16434" y="19529"/>
                    <a:pt x="16685" y="19488"/>
                    <a:pt x="16706" y="19466"/>
                  </a:cubicBezTo>
                  <a:cubicBezTo>
                    <a:pt x="16726" y="19443"/>
                    <a:pt x="16759" y="19274"/>
                    <a:pt x="16779" y="19092"/>
                  </a:cubicBezTo>
                  <a:cubicBezTo>
                    <a:pt x="16811" y="18792"/>
                    <a:pt x="16833" y="18758"/>
                    <a:pt x="16997" y="18738"/>
                  </a:cubicBezTo>
                  <a:cubicBezTo>
                    <a:pt x="17112" y="18724"/>
                    <a:pt x="17191" y="18752"/>
                    <a:pt x="17215" y="18819"/>
                  </a:cubicBezTo>
                  <a:cubicBezTo>
                    <a:pt x="17246" y="18906"/>
                    <a:pt x="17275" y="18901"/>
                    <a:pt x="17385" y="18783"/>
                  </a:cubicBezTo>
                  <a:cubicBezTo>
                    <a:pt x="17478" y="18684"/>
                    <a:pt x="17511" y="18566"/>
                    <a:pt x="17498" y="18380"/>
                  </a:cubicBezTo>
                  <a:cubicBezTo>
                    <a:pt x="17489" y="18236"/>
                    <a:pt x="17501" y="18084"/>
                    <a:pt x="17525" y="18041"/>
                  </a:cubicBezTo>
                  <a:cubicBezTo>
                    <a:pt x="17550" y="17998"/>
                    <a:pt x="17735" y="17942"/>
                    <a:pt x="17934" y="17915"/>
                  </a:cubicBezTo>
                  <a:cubicBezTo>
                    <a:pt x="18205" y="17879"/>
                    <a:pt x="18299" y="17838"/>
                    <a:pt x="18299" y="17754"/>
                  </a:cubicBezTo>
                  <a:cubicBezTo>
                    <a:pt x="18299" y="17597"/>
                    <a:pt x="18883" y="17009"/>
                    <a:pt x="18994" y="17055"/>
                  </a:cubicBezTo>
                  <a:cubicBezTo>
                    <a:pt x="19064" y="17083"/>
                    <a:pt x="19089" y="16978"/>
                    <a:pt x="19104" y="16583"/>
                  </a:cubicBezTo>
                  <a:lnTo>
                    <a:pt x="19121" y="16074"/>
                  </a:lnTo>
                  <a:lnTo>
                    <a:pt x="19337" y="16097"/>
                  </a:lnTo>
                  <a:cubicBezTo>
                    <a:pt x="19577" y="16122"/>
                    <a:pt x="19601" y="16075"/>
                    <a:pt x="19443" y="15888"/>
                  </a:cubicBezTo>
                  <a:cubicBezTo>
                    <a:pt x="19342" y="15768"/>
                    <a:pt x="19351" y="15741"/>
                    <a:pt x="19607" y="15466"/>
                  </a:cubicBezTo>
                  <a:cubicBezTo>
                    <a:pt x="19841" y="15215"/>
                    <a:pt x="19881" y="15134"/>
                    <a:pt x="19881" y="14875"/>
                  </a:cubicBezTo>
                  <a:cubicBezTo>
                    <a:pt x="19881" y="14683"/>
                    <a:pt x="19919" y="14539"/>
                    <a:pt x="19987" y="14478"/>
                  </a:cubicBezTo>
                  <a:cubicBezTo>
                    <a:pt x="20078" y="14398"/>
                    <a:pt x="20088" y="14288"/>
                    <a:pt x="20053" y="13791"/>
                  </a:cubicBezTo>
                  <a:cubicBezTo>
                    <a:pt x="20014" y="13248"/>
                    <a:pt x="20019" y="13199"/>
                    <a:pt x="20136" y="13167"/>
                  </a:cubicBezTo>
                  <a:cubicBezTo>
                    <a:pt x="20239" y="13138"/>
                    <a:pt x="20263" y="13065"/>
                    <a:pt x="20265" y="12778"/>
                  </a:cubicBezTo>
                  <a:cubicBezTo>
                    <a:pt x="20266" y="12584"/>
                    <a:pt x="20296" y="12389"/>
                    <a:pt x="20331" y="12344"/>
                  </a:cubicBezTo>
                  <a:cubicBezTo>
                    <a:pt x="20365" y="12298"/>
                    <a:pt x="20405" y="12180"/>
                    <a:pt x="20417" y="12083"/>
                  </a:cubicBezTo>
                  <a:cubicBezTo>
                    <a:pt x="20432" y="11970"/>
                    <a:pt x="20489" y="11900"/>
                    <a:pt x="20576" y="11887"/>
                  </a:cubicBezTo>
                  <a:cubicBezTo>
                    <a:pt x="20705" y="11867"/>
                    <a:pt x="20710" y="11827"/>
                    <a:pt x="20691" y="10840"/>
                  </a:cubicBezTo>
                  <a:cubicBezTo>
                    <a:pt x="20669" y="9625"/>
                    <a:pt x="20703" y="9504"/>
                    <a:pt x="21058" y="9564"/>
                  </a:cubicBezTo>
                  <a:cubicBezTo>
                    <a:pt x="21190" y="9587"/>
                    <a:pt x="21341" y="9578"/>
                    <a:pt x="21396" y="9542"/>
                  </a:cubicBezTo>
                  <a:cubicBezTo>
                    <a:pt x="21480" y="9485"/>
                    <a:pt x="21478" y="9462"/>
                    <a:pt x="21369" y="9376"/>
                  </a:cubicBezTo>
                  <a:cubicBezTo>
                    <a:pt x="21245" y="9279"/>
                    <a:pt x="21245" y="9275"/>
                    <a:pt x="21390" y="9192"/>
                  </a:cubicBezTo>
                  <a:cubicBezTo>
                    <a:pt x="21537" y="9108"/>
                    <a:pt x="21538" y="9100"/>
                    <a:pt x="21500" y="7862"/>
                  </a:cubicBezTo>
                  <a:cubicBezTo>
                    <a:pt x="21479" y="7178"/>
                    <a:pt x="21449" y="6605"/>
                    <a:pt x="21434" y="6589"/>
                  </a:cubicBezTo>
                  <a:cubicBezTo>
                    <a:pt x="21419" y="6572"/>
                    <a:pt x="21424" y="6512"/>
                    <a:pt x="21444" y="6456"/>
                  </a:cubicBezTo>
                  <a:cubicBezTo>
                    <a:pt x="21466" y="6394"/>
                    <a:pt x="21443" y="6363"/>
                    <a:pt x="21388" y="6376"/>
                  </a:cubicBezTo>
                  <a:cubicBezTo>
                    <a:pt x="21314" y="6392"/>
                    <a:pt x="21294" y="6171"/>
                    <a:pt x="21280" y="5207"/>
                  </a:cubicBezTo>
                  <a:cubicBezTo>
                    <a:pt x="21262" y="4064"/>
                    <a:pt x="21267" y="4017"/>
                    <a:pt x="21396" y="3981"/>
                  </a:cubicBezTo>
                  <a:cubicBezTo>
                    <a:pt x="21559" y="3935"/>
                    <a:pt x="21574" y="3805"/>
                    <a:pt x="21413" y="3834"/>
                  </a:cubicBezTo>
                  <a:cubicBezTo>
                    <a:pt x="21309" y="3853"/>
                    <a:pt x="21297" y="3764"/>
                    <a:pt x="21280" y="2939"/>
                  </a:cubicBezTo>
                  <a:cubicBezTo>
                    <a:pt x="21259" y="1903"/>
                    <a:pt x="21286" y="1727"/>
                    <a:pt x="21438" y="1946"/>
                  </a:cubicBezTo>
                  <a:cubicBezTo>
                    <a:pt x="21531" y="2080"/>
                    <a:pt x="21535" y="2077"/>
                    <a:pt x="21506" y="1876"/>
                  </a:cubicBezTo>
                  <a:cubicBezTo>
                    <a:pt x="21488" y="1759"/>
                    <a:pt x="21472" y="1596"/>
                    <a:pt x="21469" y="1514"/>
                  </a:cubicBezTo>
                  <a:cubicBezTo>
                    <a:pt x="21465" y="1398"/>
                    <a:pt x="21394" y="1341"/>
                    <a:pt x="21162" y="1272"/>
                  </a:cubicBezTo>
                  <a:cubicBezTo>
                    <a:pt x="20937" y="1204"/>
                    <a:pt x="20845" y="1203"/>
                    <a:pt x="20788" y="1264"/>
                  </a:cubicBezTo>
                  <a:cubicBezTo>
                    <a:pt x="20689" y="1369"/>
                    <a:pt x="16743" y="1379"/>
                    <a:pt x="16682" y="1274"/>
                  </a:cubicBezTo>
                  <a:cubicBezTo>
                    <a:pt x="16629" y="1182"/>
                    <a:pt x="16010" y="1182"/>
                    <a:pt x="15957" y="1274"/>
                  </a:cubicBezTo>
                  <a:cubicBezTo>
                    <a:pt x="15903" y="1368"/>
                    <a:pt x="15153" y="1366"/>
                    <a:pt x="15098" y="1272"/>
                  </a:cubicBezTo>
                  <a:cubicBezTo>
                    <a:pt x="15075" y="1231"/>
                    <a:pt x="15102" y="1122"/>
                    <a:pt x="15158" y="1030"/>
                  </a:cubicBezTo>
                  <a:cubicBezTo>
                    <a:pt x="15257" y="869"/>
                    <a:pt x="15253" y="860"/>
                    <a:pt x="15066" y="790"/>
                  </a:cubicBezTo>
                  <a:cubicBezTo>
                    <a:pt x="14929" y="739"/>
                    <a:pt x="14884" y="683"/>
                    <a:pt x="14911" y="606"/>
                  </a:cubicBezTo>
                  <a:cubicBezTo>
                    <a:pt x="14941" y="522"/>
                    <a:pt x="14903" y="498"/>
                    <a:pt x="14757" y="498"/>
                  </a:cubicBezTo>
                  <a:cubicBezTo>
                    <a:pt x="14516" y="498"/>
                    <a:pt x="14408" y="383"/>
                    <a:pt x="14408" y="130"/>
                  </a:cubicBezTo>
                  <a:lnTo>
                    <a:pt x="14408" y="0"/>
                  </a:lnTo>
                  <a:lnTo>
                    <a:pt x="8022" y="0"/>
                  </a:lnTo>
                  <a:close/>
                  <a:moveTo>
                    <a:pt x="14062" y="738"/>
                  </a:moveTo>
                  <a:cubicBezTo>
                    <a:pt x="14081" y="743"/>
                    <a:pt x="14098" y="755"/>
                    <a:pt x="14109" y="773"/>
                  </a:cubicBezTo>
                  <a:cubicBezTo>
                    <a:pt x="14130" y="810"/>
                    <a:pt x="14120" y="860"/>
                    <a:pt x="14086" y="883"/>
                  </a:cubicBezTo>
                  <a:cubicBezTo>
                    <a:pt x="14051" y="906"/>
                    <a:pt x="14005" y="893"/>
                    <a:pt x="13983" y="856"/>
                  </a:cubicBezTo>
                  <a:cubicBezTo>
                    <a:pt x="13962" y="819"/>
                    <a:pt x="13972" y="771"/>
                    <a:pt x="14006" y="749"/>
                  </a:cubicBezTo>
                  <a:cubicBezTo>
                    <a:pt x="14024" y="737"/>
                    <a:pt x="14044" y="734"/>
                    <a:pt x="14062" y="738"/>
                  </a:cubicBezTo>
                  <a:close/>
                  <a:moveTo>
                    <a:pt x="13931" y="809"/>
                  </a:moveTo>
                  <a:cubicBezTo>
                    <a:pt x="13950" y="813"/>
                    <a:pt x="13965" y="825"/>
                    <a:pt x="13976" y="844"/>
                  </a:cubicBezTo>
                  <a:cubicBezTo>
                    <a:pt x="13997" y="881"/>
                    <a:pt x="13987" y="931"/>
                    <a:pt x="13952" y="953"/>
                  </a:cubicBezTo>
                  <a:cubicBezTo>
                    <a:pt x="13918" y="976"/>
                    <a:pt x="13871" y="965"/>
                    <a:pt x="13850" y="929"/>
                  </a:cubicBezTo>
                  <a:cubicBezTo>
                    <a:pt x="13829" y="892"/>
                    <a:pt x="13841" y="842"/>
                    <a:pt x="13875" y="819"/>
                  </a:cubicBezTo>
                  <a:cubicBezTo>
                    <a:pt x="13892" y="808"/>
                    <a:pt x="13913" y="804"/>
                    <a:pt x="13931" y="809"/>
                  </a:cubicBezTo>
                  <a:close/>
                  <a:moveTo>
                    <a:pt x="14788" y="879"/>
                  </a:moveTo>
                  <a:cubicBezTo>
                    <a:pt x="14806" y="884"/>
                    <a:pt x="14822" y="896"/>
                    <a:pt x="14832" y="914"/>
                  </a:cubicBezTo>
                  <a:cubicBezTo>
                    <a:pt x="14853" y="951"/>
                    <a:pt x="14843" y="1001"/>
                    <a:pt x="14809" y="1024"/>
                  </a:cubicBezTo>
                  <a:cubicBezTo>
                    <a:pt x="14775" y="1046"/>
                    <a:pt x="14730" y="1036"/>
                    <a:pt x="14709" y="999"/>
                  </a:cubicBezTo>
                  <a:cubicBezTo>
                    <a:pt x="14687" y="962"/>
                    <a:pt x="14698" y="912"/>
                    <a:pt x="14732" y="889"/>
                  </a:cubicBezTo>
                  <a:cubicBezTo>
                    <a:pt x="14749" y="878"/>
                    <a:pt x="14770" y="874"/>
                    <a:pt x="14788" y="879"/>
                  </a:cubicBezTo>
                  <a:close/>
                  <a:moveTo>
                    <a:pt x="2030" y="4243"/>
                  </a:moveTo>
                  <a:cubicBezTo>
                    <a:pt x="1882" y="4242"/>
                    <a:pt x="1815" y="4274"/>
                    <a:pt x="1815" y="4347"/>
                  </a:cubicBezTo>
                  <a:cubicBezTo>
                    <a:pt x="1815" y="4482"/>
                    <a:pt x="1952" y="4485"/>
                    <a:pt x="2116" y="4351"/>
                  </a:cubicBezTo>
                  <a:cubicBezTo>
                    <a:pt x="2237" y="4253"/>
                    <a:pt x="2232" y="4246"/>
                    <a:pt x="2030" y="4243"/>
                  </a:cubicBezTo>
                  <a:close/>
                  <a:moveTo>
                    <a:pt x="21480" y="5964"/>
                  </a:moveTo>
                  <a:cubicBezTo>
                    <a:pt x="21474" y="5971"/>
                    <a:pt x="21470" y="5995"/>
                    <a:pt x="21469" y="6036"/>
                  </a:cubicBezTo>
                  <a:cubicBezTo>
                    <a:pt x="21466" y="6111"/>
                    <a:pt x="21480" y="6153"/>
                    <a:pt x="21502" y="6129"/>
                  </a:cubicBezTo>
                  <a:cubicBezTo>
                    <a:pt x="21524" y="6106"/>
                    <a:pt x="21527" y="6046"/>
                    <a:pt x="21507" y="5995"/>
                  </a:cubicBezTo>
                  <a:cubicBezTo>
                    <a:pt x="21497" y="5967"/>
                    <a:pt x="21487" y="5957"/>
                    <a:pt x="21480" y="5964"/>
                  </a:cubicBezTo>
                  <a:close/>
                  <a:moveTo>
                    <a:pt x="100" y="8913"/>
                  </a:moveTo>
                  <a:cubicBezTo>
                    <a:pt x="70" y="8913"/>
                    <a:pt x="42" y="8920"/>
                    <a:pt x="19" y="8930"/>
                  </a:cubicBezTo>
                  <a:cubicBezTo>
                    <a:pt x="-26" y="8949"/>
                    <a:pt x="10" y="8965"/>
                    <a:pt x="100" y="8965"/>
                  </a:cubicBezTo>
                  <a:cubicBezTo>
                    <a:pt x="191" y="8965"/>
                    <a:pt x="229" y="8949"/>
                    <a:pt x="183" y="8930"/>
                  </a:cubicBezTo>
                  <a:cubicBezTo>
                    <a:pt x="161" y="8920"/>
                    <a:pt x="130" y="8913"/>
                    <a:pt x="100" y="8913"/>
                  </a:cubicBezTo>
                  <a:close/>
                  <a:moveTo>
                    <a:pt x="20641" y="12577"/>
                  </a:moveTo>
                  <a:cubicBezTo>
                    <a:pt x="20625" y="12577"/>
                    <a:pt x="20594" y="12611"/>
                    <a:pt x="20572" y="12650"/>
                  </a:cubicBezTo>
                  <a:cubicBezTo>
                    <a:pt x="20549" y="12689"/>
                    <a:pt x="20562" y="12720"/>
                    <a:pt x="20601" y="12720"/>
                  </a:cubicBezTo>
                  <a:cubicBezTo>
                    <a:pt x="20639" y="12720"/>
                    <a:pt x="20672" y="12689"/>
                    <a:pt x="20672" y="12650"/>
                  </a:cubicBezTo>
                  <a:cubicBezTo>
                    <a:pt x="20672" y="12611"/>
                    <a:pt x="20657" y="12577"/>
                    <a:pt x="20641" y="12577"/>
                  </a:cubicBezTo>
                  <a:close/>
                  <a:moveTo>
                    <a:pt x="20412" y="13425"/>
                  </a:moveTo>
                  <a:cubicBezTo>
                    <a:pt x="20378" y="13425"/>
                    <a:pt x="20332" y="13457"/>
                    <a:pt x="20309" y="13496"/>
                  </a:cubicBezTo>
                  <a:cubicBezTo>
                    <a:pt x="20287" y="13534"/>
                    <a:pt x="20315" y="13566"/>
                    <a:pt x="20371" y="13566"/>
                  </a:cubicBezTo>
                  <a:cubicBezTo>
                    <a:pt x="20428" y="13566"/>
                    <a:pt x="20473" y="13534"/>
                    <a:pt x="20473" y="13496"/>
                  </a:cubicBezTo>
                  <a:cubicBezTo>
                    <a:pt x="20473" y="13457"/>
                    <a:pt x="20446" y="13425"/>
                    <a:pt x="20412" y="13425"/>
                  </a:cubicBezTo>
                  <a:close/>
                  <a:moveTo>
                    <a:pt x="1405" y="14302"/>
                  </a:moveTo>
                  <a:cubicBezTo>
                    <a:pt x="1423" y="14307"/>
                    <a:pt x="1438" y="14319"/>
                    <a:pt x="1449" y="14337"/>
                  </a:cubicBezTo>
                  <a:cubicBezTo>
                    <a:pt x="1470" y="14374"/>
                    <a:pt x="1460" y="14424"/>
                    <a:pt x="1426" y="14447"/>
                  </a:cubicBezTo>
                  <a:cubicBezTo>
                    <a:pt x="1391" y="14470"/>
                    <a:pt x="1347" y="14459"/>
                    <a:pt x="1325" y="14422"/>
                  </a:cubicBezTo>
                  <a:cubicBezTo>
                    <a:pt x="1304" y="14385"/>
                    <a:pt x="1314" y="14335"/>
                    <a:pt x="1349" y="14312"/>
                  </a:cubicBezTo>
                  <a:cubicBezTo>
                    <a:pt x="1366" y="14301"/>
                    <a:pt x="1386" y="14297"/>
                    <a:pt x="1405" y="14302"/>
                  </a:cubicBezTo>
                  <a:close/>
                  <a:moveTo>
                    <a:pt x="18017" y="17129"/>
                  </a:moveTo>
                  <a:cubicBezTo>
                    <a:pt x="18036" y="17134"/>
                    <a:pt x="18053" y="17146"/>
                    <a:pt x="18064" y="17164"/>
                  </a:cubicBezTo>
                  <a:cubicBezTo>
                    <a:pt x="18085" y="17201"/>
                    <a:pt x="18073" y="17251"/>
                    <a:pt x="18039" y="17274"/>
                  </a:cubicBezTo>
                  <a:cubicBezTo>
                    <a:pt x="18004" y="17297"/>
                    <a:pt x="17961" y="17284"/>
                    <a:pt x="17940" y="17247"/>
                  </a:cubicBezTo>
                  <a:cubicBezTo>
                    <a:pt x="17919" y="17210"/>
                    <a:pt x="17929" y="17162"/>
                    <a:pt x="17963" y="17139"/>
                  </a:cubicBezTo>
                  <a:cubicBezTo>
                    <a:pt x="17981" y="17128"/>
                    <a:pt x="17999" y="17124"/>
                    <a:pt x="18017" y="17129"/>
                  </a:cubicBezTo>
                  <a:close/>
                  <a:moveTo>
                    <a:pt x="18760" y="17816"/>
                  </a:moveTo>
                  <a:cubicBezTo>
                    <a:pt x="18730" y="17816"/>
                    <a:pt x="18700" y="17820"/>
                    <a:pt x="18677" y="17830"/>
                  </a:cubicBezTo>
                  <a:cubicBezTo>
                    <a:pt x="18632" y="17850"/>
                    <a:pt x="18670" y="17865"/>
                    <a:pt x="18760" y="17865"/>
                  </a:cubicBezTo>
                  <a:cubicBezTo>
                    <a:pt x="18851" y="17865"/>
                    <a:pt x="18887" y="17850"/>
                    <a:pt x="18841" y="17830"/>
                  </a:cubicBezTo>
                  <a:cubicBezTo>
                    <a:pt x="18819" y="17820"/>
                    <a:pt x="18790" y="17816"/>
                    <a:pt x="18760" y="17816"/>
                  </a:cubicBezTo>
                  <a:close/>
                  <a:moveTo>
                    <a:pt x="4898" y="19176"/>
                  </a:moveTo>
                  <a:cubicBezTo>
                    <a:pt x="4917" y="19181"/>
                    <a:pt x="4934" y="19193"/>
                    <a:pt x="4945" y="19211"/>
                  </a:cubicBezTo>
                  <a:cubicBezTo>
                    <a:pt x="4966" y="19248"/>
                    <a:pt x="4954" y="19298"/>
                    <a:pt x="4920" y="19321"/>
                  </a:cubicBezTo>
                  <a:cubicBezTo>
                    <a:pt x="4885" y="19344"/>
                    <a:pt x="4841" y="19333"/>
                    <a:pt x="4819" y="19296"/>
                  </a:cubicBezTo>
                  <a:cubicBezTo>
                    <a:pt x="4798" y="19259"/>
                    <a:pt x="4808" y="19209"/>
                    <a:pt x="4842" y="19187"/>
                  </a:cubicBezTo>
                  <a:cubicBezTo>
                    <a:pt x="4860" y="19175"/>
                    <a:pt x="4880" y="19172"/>
                    <a:pt x="4898" y="19176"/>
                  </a:cubicBezTo>
                  <a:close/>
                </a:path>
              </a:pathLst>
            </a:custGeom>
            <a:noFill/>
            <a:ln>
              <a:noFill/>
            </a:ln>
          </p:spPr>
        </p:pic>
        <p:grpSp>
          <p:nvGrpSpPr>
            <p:cNvPr id="243" name="Google Shape;243;p33"/>
            <p:cNvGrpSpPr/>
            <p:nvPr/>
          </p:nvGrpSpPr>
          <p:grpSpPr>
            <a:xfrm>
              <a:off x="358654" y="3966694"/>
              <a:ext cx="4832675" cy="802497"/>
              <a:chOff x="-680368" y="-35393"/>
              <a:chExt cx="4832674" cy="802496"/>
            </a:xfrm>
          </p:grpSpPr>
          <p:sp>
            <p:nvSpPr>
              <p:cNvPr id="244" name="Google Shape;244;p33"/>
              <p:cNvSpPr/>
              <p:nvPr/>
            </p:nvSpPr>
            <p:spPr>
              <a:xfrm>
                <a:off x="-661316" y="-35393"/>
                <a:ext cx="4813622"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Horizontal resolution</a:t>
                </a:r>
                <a:endParaRPr/>
              </a:p>
            </p:txBody>
          </p:sp>
          <p:pic>
            <p:nvPicPr>
              <p:cNvPr id="245" name="Google Shape;245;p33"/>
              <p:cNvPicPr preferRelativeResize="0"/>
              <p:nvPr/>
            </p:nvPicPr>
            <p:blipFill rotWithShape="1">
              <a:blip r:embed="rId5">
                <a:alphaModFix/>
              </a:blip>
              <a:srcRect/>
              <a:stretch/>
            </p:blipFill>
            <p:spPr>
              <a:xfrm>
                <a:off x="-680368" y="122784"/>
                <a:ext cx="4832674" cy="622301"/>
              </a:xfrm>
              <a:prstGeom prst="rect">
                <a:avLst/>
              </a:prstGeom>
              <a:noFill/>
              <a:ln>
                <a:noFill/>
              </a:ln>
            </p:spPr>
          </p:pic>
        </p:grpSp>
      </p:grpSp>
      <p:grpSp>
        <p:nvGrpSpPr>
          <p:cNvPr id="246" name="Google Shape;246;p33"/>
          <p:cNvGrpSpPr/>
          <p:nvPr/>
        </p:nvGrpSpPr>
        <p:grpSpPr>
          <a:xfrm>
            <a:off x="5652121" y="1052736"/>
            <a:ext cx="3344570" cy="4600793"/>
            <a:chOff x="-19052" y="0"/>
            <a:chExt cx="4756891" cy="6543583"/>
          </a:xfrm>
        </p:grpSpPr>
        <p:grpSp>
          <p:nvGrpSpPr>
            <p:cNvPr id="247" name="Google Shape;247;p33"/>
            <p:cNvGrpSpPr/>
            <p:nvPr/>
          </p:nvGrpSpPr>
          <p:grpSpPr>
            <a:xfrm>
              <a:off x="-19052" y="0"/>
              <a:ext cx="4336194" cy="6543583"/>
              <a:chOff x="-19052" y="0"/>
              <a:chExt cx="4336193" cy="6543582"/>
            </a:xfrm>
          </p:grpSpPr>
          <p:grpSp>
            <p:nvGrpSpPr>
              <p:cNvPr id="248" name="Google Shape;248;p33"/>
              <p:cNvGrpSpPr/>
              <p:nvPr/>
            </p:nvGrpSpPr>
            <p:grpSpPr>
              <a:xfrm>
                <a:off x="-19052" y="5741085"/>
                <a:ext cx="4336193" cy="802497"/>
                <a:chOff x="-2" y="-90098"/>
                <a:chExt cx="4336192" cy="802496"/>
              </a:xfrm>
            </p:grpSpPr>
            <p:sp>
              <p:nvSpPr>
                <p:cNvPr id="249" name="Google Shape;249;p33"/>
                <p:cNvSpPr/>
                <p:nvPr/>
              </p:nvSpPr>
              <p:spPr>
                <a:xfrm>
                  <a:off x="19051" y="-90098"/>
                  <a:ext cx="4192323" cy="80249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3000">
                      <a:solidFill>
                        <a:schemeClr val="dk1"/>
                      </a:solidFill>
                      <a:latin typeface="Calibri"/>
                      <a:ea typeface="Calibri"/>
                      <a:cs typeface="Calibri"/>
                      <a:sym typeface="Calibri"/>
                    </a:rPr>
                    <a:t>Vertical resolution</a:t>
                  </a:r>
                  <a:endParaRPr/>
                </a:p>
              </p:txBody>
            </p:sp>
            <p:pic>
              <p:nvPicPr>
                <p:cNvPr id="250" name="Google Shape;250;p33"/>
                <p:cNvPicPr preferRelativeResize="0"/>
                <p:nvPr/>
              </p:nvPicPr>
              <p:blipFill rotWithShape="1">
                <a:blip r:embed="rId6">
                  <a:alphaModFix/>
                </a:blip>
                <a:srcRect/>
                <a:stretch/>
              </p:blipFill>
              <p:spPr>
                <a:xfrm>
                  <a:off x="-2" y="0"/>
                  <a:ext cx="4336192" cy="622301"/>
                </a:xfrm>
                <a:prstGeom prst="rect">
                  <a:avLst/>
                </a:prstGeom>
                <a:noFill/>
                <a:ln>
                  <a:noFill/>
                </a:ln>
              </p:spPr>
            </p:pic>
          </p:grpSp>
          <p:pic>
            <p:nvPicPr>
              <p:cNvPr id="251" name="Google Shape;251;p33" descr="LEV85_3up.png"/>
              <p:cNvPicPr preferRelativeResize="0"/>
              <p:nvPr/>
            </p:nvPicPr>
            <p:blipFill rotWithShape="1">
              <a:blip r:embed="rId7">
                <a:alphaModFix/>
              </a:blip>
              <a:srcRect l="70580"/>
              <a:stretch/>
            </p:blipFill>
            <p:spPr>
              <a:xfrm>
                <a:off x="76579" y="0"/>
                <a:ext cx="2503731" cy="5453068"/>
              </a:xfrm>
              <a:prstGeom prst="rect">
                <a:avLst/>
              </a:prstGeom>
              <a:noFill/>
              <a:ln>
                <a:noFill/>
              </a:ln>
            </p:spPr>
          </p:pic>
        </p:grpSp>
        <p:sp>
          <p:nvSpPr>
            <p:cNvPr id="252" name="Google Shape;252;p33"/>
            <p:cNvSpPr/>
            <p:nvPr/>
          </p:nvSpPr>
          <p:spPr>
            <a:xfrm>
              <a:off x="2718186" y="4980193"/>
              <a:ext cx="2019653" cy="583636"/>
            </a:xfrm>
            <a:prstGeom prst="rect">
              <a:avLst/>
            </a:prstGeom>
            <a:noFill/>
            <a:ln>
              <a:noFill/>
            </a:ln>
          </p:spPr>
          <p:txBody>
            <a:bodyPr spcFirstLastPara="1" wrap="square" lIns="50800" tIns="50800" rIns="50800" bIns="50800" anchor="ctr" anchorCtr="0">
              <a:noAutofit/>
            </a:bodyPr>
            <a:lstStyle/>
            <a:p>
              <a:pPr marL="0" marR="0" lvl="0" indent="0" algn="l" rtl="0">
                <a:spcBef>
                  <a:spcPts val="0"/>
                </a:spcBef>
                <a:spcAft>
                  <a:spcPts val="0"/>
                </a:spcAft>
                <a:buNone/>
              </a:pPr>
              <a:r>
                <a:rPr lang="en-GB" sz="2000">
                  <a:solidFill>
                    <a:schemeClr val="dk1"/>
                  </a:solidFill>
                  <a:latin typeface="Calibri"/>
                  <a:ea typeface="Calibri"/>
                  <a:cs typeface="Calibri"/>
                  <a:sym typeface="Calibri"/>
                </a:rPr>
                <a:t>Land surface</a:t>
              </a:r>
              <a:endParaRPr/>
            </a:p>
          </p:txBody>
        </p:sp>
      </p:grpSp>
      <p:sp>
        <p:nvSpPr>
          <p:cNvPr id="253" name="Google Shape;253;p33"/>
          <p:cNvSpPr/>
          <p:nvPr/>
        </p:nvSpPr>
        <p:spPr>
          <a:xfrm>
            <a:off x="193150" y="708515"/>
            <a:ext cx="5166300" cy="2133300"/>
          </a:xfrm>
          <a:prstGeom prst="rect">
            <a:avLst/>
          </a:prstGeom>
          <a:noFill/>
          <a:ln w="12700" cap="flat" cmpd="sng">
            <a:solidFill>
              <a:srgbClr val="0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4"/>
          <p:cNvSpPr txBox="1">
            <a:spLocks noGrp="1"/>
          </p:cNvSpPr>
          <p:nvPr>
            <p:ph type="title" idx="4294967295"/>
          </p:nvPr>
        </p:nvSpPr>
        <p:spPr>
          <a:xfrm>
            <a:off x="0" y="188640"/>
            <a:ext cx="8429625" cy="646113"/>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3200"/>
              <a:buFont typeface="Nunito"/>
              <a:buNone/>
            </a:pPr>
            <a:r>
              <a:rPr lang="en-GB" sz="3200" b="1" i="0" u="none" strike="noStrike" cap="none" dirty="0">
                <a:solidFill>
                  <a:schemeClr val="dk1"/>
                </a:solidFill>
                <a:latin typeface="Arial Rounded MT Bold" panose="020F0704030504030204" pitchFamily="34" charset="0"/>
                <a:ea typeface="Nunito"/>
                <a:cs typeface="Nunito"/>
                <a:sym typeface="Nunito"/>
              </a:rPr>
              <a:t>Global Models</a:t>
            </a:r>
            <a:endParaRPr dirty="0">
              <a:latin typeface="Arial Rounded MT Bold" panose="020F0704030504030204" pitchFamily="34" charset="0"/>
            </a:endParaRPr>
          </a:p>
        </p:txBody>
      </p:sp>
      <p:graphicFrame>
        <p:nvGraphicFramePr>
          <p:cNvPr id="259" name="Google Shape;259;p34"/>
          <p:cNvGraphicFramePr/>
          <p:nvPr>
            <p:extLst>
              <p:ext uri="{D42A27DB-BD31-4B8C-83A1-F6EECF244321}">
                <p14:modId xmlns:p14="http://schemas.microsoft.com/office/powerpoint/2010/main" val="1250148868"/>
              </p:ext>
            </p:extLst>
          </p:nvPr>
        </p:nvGraphicFramePr>
        <p:xfrm>
          <a:off x="443346" y="908720"/>
          <a:ext cx="8304174" cy="1489750"/>
        </p:xfrm>
        <a:graphic>
          <a:graphicData uri="http://schemas.openxmlformats.org/drawingml/2006/table">
            <a:tbl>
              <a:tblPr>
                <a:noFill/>
                <a:tableStyleId>{B9AA50FE-F197-4140-AA88-45A73F0A3B48}</a:tableStyleId>
              </a:tblPr>
              <a:tblGrid>
                <a:gridCol w="974974">
                  <a:extLst>
                    <a:ext uri="{9D8B030D-6E8A-4147-A177-3AD203B41FA5}">
                      <a16:colId xmlns:a16="http://schemas.microsoft.com/office/drawing/2014/main" val="20000"/>
                    </a:ext>
                  </a:extLst>
                </a:gridCol>
                <a:gridCol w="1000225">
                  <a:extLst>
                    <a:ext uri="{9D8B030D-6E8A-4147-A177-3AD203B41FA5}">
                      <a16:colId xmlns:a16="http://schemas.microsoft.com/office/drawing/2014/main" val="20001"/>
                    </a:ext>
                  </a:extLst>
                </a:gridCol>
                <a:gridCol w="1051225">
                  <a:extLst>
                    <a:ext uri="{9D8B030D-6E8A-4147-A177-3AD203B41FA5}">
                      <a16:colId xmlns:a16="http://schemas.microsoft.com/office/drawing/2014/main" val="20002"/>
                    </a:ext>
                  </a:extLst>
                </a:gridCol>
                <a:gridCol w="1051225">
                  <a:extLst>
                    <a:ext uri="{9D8B030D-6E8A-4147-A177-3AD203B41FA5}">
                      <a16:colId xmlns:a16="http://schemas.microsoft.com/office/drawing/2014/main" val="20003"/>
                    </a:ext>
                  </a:extLst>
                </a:gridCol>
                <a:gridCol w="1000125">
                  <a:extLst>
                    <a:ext uri="{9D8B030D-6E8A-4147-A177-3AD203B41FA5}">
                      <a16:colId xmlns:a16="http://schemas.microsoft.com/office/drawing/2014/main" val="20004"/>
                    </a:ext>
                  </a:extLst>
                </a:gridCol>
                <a:gridCol w="1123950">
                  <a:extLst>
                    <a:ext uri="{9D8B030D-6E8A-4147-A177-3AD203B41FA5}">
                      <a16:colId xmlns:a16="http://schemas.microsoft.com/office/drawing/2014/main" val="20005"/>
                    </a:ext>
                  </a:extLst>
                </a:gridCol>
                <a:gridCol w="1051225">
                  <a:extLst>
                    <a:ext uri="{9D8B030D-6E8A-4147-A177-3AD203B41FA5}">
                      <a16:colId xmlns:a16="http://schemas.microsoft.com/office/drawing/2014/main" val="20006"/>
                    </a:ext>
                  </a:extLst>
                </a:gridCol>
                <a:gridCol w="1051225">
                  <a:extLst>
                    <a:ext uri="{9D8B030D-6E8A-4147-A177-3AD203B41FA5}">
                      <a16:colId xmlns:a16="http://schemas.microsoft.com/office/drawing/2014/main" val="20007"/>
                    </a:ext>
                  </a:extLst>
                </a:gridCol>
              </a:tblGrid>
              <a:tr h="566750">
                <a:tc>
                  <a:txBody>
                    <a:bodyPr/>
                    <a:lstStyle/>
                    <a:p>
                      <a:pPr marL="0" marR="0" lvl="0" indent="0" algn="ctr" rtl="0">
                        <a:spcBef>
                          <a:spcPts val="0"/>
                        </a:spcBef>
                        <a:spcAft>
                          <a:spcPts val="0"/>
                        </a:spcAft>
                        <a:buNone/>
                      </a:pPr>
                      <a:r>
                        <a:rPr lang="en-GB" sz="2000" b="1" u="none" strike="noStrike" cap="none" dirty="0">
                          <a:solidFill>
                            <a:schemeClr val="dk1"/>
                          </a:solidFill>
                        </a:rPr>
                        <a:t>N96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N144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N216</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N320</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N512</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N768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N1024</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2000" b="1" u="none" strike="noStrike" cap="none" dirty="0">
                          <a:solidFill>
                            <a:schemeClr val="dk1"/>
                          </a:solidFill>
                        </a:rPr>
                        <a:t>N2048</a:t>
                      </a:r>
                      <a:endParaRPr b="1"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475500">
                <a:tc>
                  <a:txBody>
                    <a:bodyPr/>
                    <a:lstStyle/>
                    <a:p>
                      <a:pPr marL="0" marR="0" lvl="0" indent="0" algn="ctr" rtl="0">
                        <a:spcBef>
                          <a:spcPts val="0"/>
                        </a:spcBef>
                        <a:spcAft>
                          <a:spcPts val="0"/>
                        </a:spcAft>
                        <a:buNone/>
                      </a:pPr>
                      <a:r>
                        <a:rPr lang="en-GB" sz="1300" u="none" strike="noStrike" cap="none" dirty="0"/>
                        <a:t>(192 x 145)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(288 x 217)</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(432 x 325)</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 (640 x 481)</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(1024 x 769)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 (1536 x 1152)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(2048 x 1536)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a:t>(4096 x 3073)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447500">
                <a:tc>
                  <a:txBody>
                    <a:bodyPr/>
                    <a:lstStyle/>
                    <a:p>
                      <a:pPr marL="0" marR="0" lvl="0" indent="0" algn="ctr" rtl="0">
                        <a:spcBef>
                          <a:spcPts val="0"/>
                        </a:spcBef>
                        <a:spcAft>
                          <a:spcPts val="0"/>
                        </a:spcAft>
                        <a:buNone/>
                      </a:pPr>
                      <a:r>
                        <a:rPr lang="en-GB" sz="1300" u="none" strike="noStrike" cap="none"/>
                        <a:t>~135 km </a:t>
                      </a:r>
                      <a:endParaRPr/>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~90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~40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~25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~17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~12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ctr" rtl="0">
                        <a:spcBef>
                          <a:spcPts val="0"/>
                        </a:spcBef>
                        <a:spcAft>
                          <a:spcPts val="0"/>
                        </a:spcAft>
                        <a:buNone/>
                      </a:pPr>
                      <a:r>
                        <a:rPr lang="en-GB" sz="1300" u="none" strike="noStrike" cap="none" dirty="0"/>
                        <a:t>~6 km</a:t>
                      </a:r>
                      <a:endParaRPr dirty="0"/>
                    </a:p>
                  </a:txBody>
                  <a:tcPr marL="35725" marR="35725" marT="35725" marB="35725"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260" name="Google Shape;260;p34"/>
          <p:cNvGraphicFramePr/>
          <p:nvPr>
            <p:extLst>
              <p:ext uri="{D42A27DB-BD31-4B8C-83A1-F6EECF244321}">
                <p14:modId xmlns:p14="http://schemas.microsoft.com/office/powerpoint/2010/main" val="1342929082"/>
              </p:ext>
            </p:extLst>
          </p:nvPr>
        </p:nvGraphicFramePr>
        <p:xfrm>
          <a:off x="2113942" y="2564904"/>
          <a:ext cx="4474275" cy="3364900"/>
        </p:xfrm>
        <a:graphic>
          <a:graphicData uri="http://schemas.openxmlformats.org/drawingml/2006/table">
            <a:tbl>
              <a:tblPr>
                <a:noFill/>
                <a:tableStyleId>{B9AA50FE-F197-4140-AA88-45A73F0A3B48}</a:tableStyleId>
              </a:tblPr>
              <a:tblGrid>
                <a:gridCol w="1188725">
                  <a:extLst>
                    <a:ext uri="{9D8B030D-6E8A-4147-A177-3AD203B41FA5}">
                      <a16:colId xmlns:a16="http://schemas.microsoft.com/office/drawing/2014/main" val="20000"/>
                    </a:ext>
                  </a:extLst>
                </a:gridCol>
                <a:gridCol w="1695025">
                  <a:extLst>
                    <a:ext uri="{9D8B030D-6E8A-4147-A177-3AD203B41FA5}">
                      <a16:colId xmlns:a16="http://schemas.microsoft.com/office/drawing/2014/main" val="20001"/>
                    </a:ext>
                  </a:extLst>
                </a:gridCol>
                <a:gridCol w="1590525">
                  <a:extLst>
                    <a:ext uri="{9D8B030D-6E8A-4147-A177-3AD203B41FA5}">
                      <a16:colId xmlns:a16="http://schemas.microsoft.com/office/drawing/2014/main" val="20002"/>
                    </a:ext>
                  </a:extLst>
                </a:gridCol>
              </a:tblGrid>
              <a:tr h="302725">
                <a:tc>
                  <a:txBody>
                    <a:bodyPr/>
                    <a:lstStyle/>
                    <a:p>
                      <a:pPr marL="0" marR="0" lvl="0" indent="0" algn="l" rtl="0">
                        <a:spcBef>
                          <a:spcPts val="0"/>
                        </a:spcBef>
                        <a:spcAft>
                          <a:spcPts val="0"/>
                        </a:spcAft>
                        <a:buNone/>
                      </a:pPr>
                      <a:endParaRPr sz="1100" u="none" strike="noStrike" cap="none"/>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NWP</a:t>
                      </a:r>
                      <a:endParaRPr dirty="0"/>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dirty="0">
                          <a:solidFill>
                            <a:srgbClr val="000000"/>
                          </a:solidFill>
                        </a:rPr>
                        <a:t>Climate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912675">
                <a:tc>
                  <a:txBody>
                    <a:bodyPr/>
                    <a:lstStyle/>
                    <a:p>
                      <a:pPr marL="0" marR="0" lvl="0" indent="0" algn="l" rtl="0">
                        <a:spcBef>
                          <a:spcPts val="0"/>
                        </a:spcBef>
                        <a:spcAft>
                          <a:spcPts val="0"/>
                        </a:spcAft>
                        <a:buNone/>
                      </a:pPr>
                      <a:r>
                        <a:rPr lang="en-GB" sz="1100" b="1" u="none" strike="noStrike" cap="none" dirty="0"/>
                        <a:t>Run length</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u="none" strike="noStrike" cap="none"/>
                        <a:t>10</a:t>
                      </a:r>
                      <a:r>
                        <a:rPr lang="en-GB" sz="1100" b="0" u="none" strike="noStrike" cap="none"/>
                        <a:t> day operational forecast,</a:t>
                      </a:r>
                      <a:endParaRPr/>
                    </a:p>
                    <a:p>
                      <a:pPr marL="0" marR="0" lvl="0" indent="0" algn="l" rtl="0">
                        <a:spcBef>
                          <a:spcPts val="0"/>
                        </a:spcBef>
                        <a:spcAft>
                          <a:spcPts val="0"/>
                        </a:spcAft>
                        <a:buNone/>
                      </a:pPr>
                      <a:r>
                        <a:rPr lang="en-GB" sz="1100" b="0" u="none" strike="noStrike" cap="none"/>
                        <a:t>15 day ensemble forecast</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Months (seasonal)</a:t>
                      </a:r>
                      <a:endParaRPr/>
                    </a:p>
                    <a:p>
                      <a:pPr marL="0" marR="0" lvl="0" indent="0" algn="l" rtl="0">
                        <a:spcBef>
                          <a:spcPts val="0"/>
                        </a:spcBef>
                        <a:spcAft>
                          <a:spcPts val="0"/>
                        </a:spcAft>
                        <a:buNone/>
                      </a:pPr>
                      <a:r>
                        <a:rPr lang="en-GB" sz="1100" b="0" u="none" strike="noStrike" cap="none"/>
                        <a:t>Years, decades, centuries+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1398500">
                <a:tc>
                  <a:txBody>
                    <a:bodyPr/>
                    <a:lstStyle/>
                    <a:p>
                      <a:pPr marL="0" marR="0" lvl="0" indent="0" algn="l" rtl="0">
                        <a:spcBef>
                          <a:spcPts val="0"/>
                        </a:spcBef>
                        <a:spcAft>
                          <a:spcPts val="0"/>
                        </a:spcAft>
                        <a:buNone/>
                      </a:pPr>
                      <a:r>
                        <a:rPr lang="en-GB" sz="1100" b="1" u="none" strike="noStrike" cap="none" dirty="0"/>
                        <a:t>Global resolution</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Testing: </a:t>
                      </a:r>
                      <a:endParaRPr/>
                    </a:p>
                    <a:p>
                      <a:pPr marL="0" marR="0" lvl="0" indent="85725" algn="l" rtl="0">
                        <a:spcBef>
                          <a:spcPts val="0"/>
                        </a:spcBef>
                        <a:spcAft>
                          <a:spcPts val="0"/>
                        </a:spcAft>
                        <a:buNone/>
                      </a:pPr>
                      <a:r>
                        <a:rPr lang="en-GB" sz="1100" b="0" u="none" strike="noStrike" cap="none"/>
                        <a:t>N320 (40 km) with 15 min ts</a:t>
                      </a:r>
                      <a:endParaRPr sz="1100" b="0" u="none" strike="noStrike" cap="none"/>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Operational: </a:t>
                      </a:r>
                      <a:endParaRPr/>
                    </a:p>
                    <a:p>
                      <a:pPr marL="0" marR="0" lvl="0" indent="85725" algn="l" rtl="0">
                        <a:spcBef>
                          <a:spcPts val="0"/>
                        </a:spcBef>
                        <a:spcAft>
                          <a:spcPts val="0"/>
                        </a:spcAft>
                        <a:buNone/>
                      </a:pPr>
                      <a:r>
                        <a:rPr lang="en-GB" sz="1100" b="0" u="none" strike="noStrike" cap="none"/>
                        <a:t>N768 (17 km) with 7.5 min ts</a:t>
                      </a:r>
                      <a:endParaRPr sz="1100" b="0" u="none" strike="noStrike" cap="none"/>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Low resolution: </a:t>
                      </a:r>
                      <a:endParaRPr/>
                    </a:p>
                    <a:p>
                      <a:pPr marL="0" marR="0" lvl="0" indent="85725" algn="l" rtl="0">
                        <a:spcBef>
                          <a:spcPts val="0"/>
                        </a:spcBef>
                        <a:spcAft>
                          <a:spcPts val="0"/>
                        </a:spcAft>
                        <a:buNone/>
                      </a:pPr>
                      <a:r>
                        <a:rPr lang="en-GB" sz="1100" b="0" u="none" strike="noStrike" cap="none"/>
                        <a:t>N96 (135 km) with 20 min ts</a:t>
                      </a:r>
                      <a:endParaRPr/>
                    </a:p>
                    <a:p>
                      <a:pPr marL="0" marR="0" lvl="0" indent="85725" algn="l" rtl="0">
                        <a:spcBef>
                          <a:spcPts val="0"/>
                        </a:spcBef>
                        <a:spcAft>
                          <a:spcPts val="0"/>
                        </a:spcAft>
                        <a:buNone/>
                      </a:pPr>
                      <a:endParaRPr sz="1100" b="0" u="none" strike="noStrike" cap="none"/>
                    </a:p>
                    <a:p>
                      <a:pPr marL="0" marR="0" lvl="0" indent="0" algn="l" rtl="0">
                        <a:spcBef>
                          <a:spcPts val="0"/>
                        </a:spcBef>
                        <a:spcAft>
                          <a:spcPts val="0"/>
                        </a:spcAft>
                        <a:buNone/>
                      </a:pPr>
                      <a:r>
                        <a:rPr lang="en-GB" sz="1100" b="0" u="none" strike="noStrike" cap="none"/>
                        <a:t>High resolution: </a:t>
                      </a:r>
                      <a:endParaRPr/>
                    </a:p>
                    <a:p>
                      <a:pPr marL="0" marR="0" lvl="0" indent="85725" algn="l" rtl="0">
                        <a:spcBef>
                          <a:spcPts val="0"/>
                        </a:spcBef>
                        <a:spcAft>
                          <a:spcPts val="0"/>
                        </a:spcAft>
                        <a:buNone/>
                      </a:pPr>
                      <a:r>
                        <a:rPr lang="en-GB" sz="1100" b="0" u="none" strike="noStrike" cap="none"/>
                        <a:t>N512 (25 km) with 15 min ts</a:t>
                      </a:r>
                      <a:endParaRPr/>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751000">
                <a:tc>
                  <a:txBody>
                    <a:bodyPr/>
                    <a:lstStyle/>
                    <a:p>
                      <a:pPr marL="0" marR="0" lvl="0" indent="0" algn="l" rtl="0">
                        <a:spcBef>
                          <a:spcPts val="0"/>
                        </a:spcBef>
                        <a:spcAft>
                          <a:spcPts val="0"/>
                        </a:spcAft>
                        <a:buNone/>
                      </a:pPr>
                      <a:r>
                        <a:rPr lang="en-GB" sz="1100" b="1" u="none" strike="noStrike" cap="none" dirty="0"/>
                        <a:t>Dynamics</a:t>
                      </a:r>
                      <a:endParaRPr b="1" dirty="0"/>
                    </a:p>
                  </a:txBody>
                  <a:tcPr marL="64300" marR="64300" marT="64300" marB="64300">
                    <a:lnL w="9525"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a:t>Non-bit reproducible</a:t>
                      </a:r>
                      <a:endParaRPr/>
                    </a:p>
                  </a:txBody>
                  <a:tcPr marL="64300" marR="64300" marT="64300" marB="6430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GB" sz="1100" b="0" u="none" strike="noStrike" cap="none" dirty="0"/>
                        <a:t>Bit-reproducible</a:t>
                      </a:r>
                      <a:endParaRPr dirty="0"/>
                    </a:p>
                  </a:txBody>
                  <a:tcPr marL="64300" marR="64300" marT="64300" marB="64300">
                    <a:lnL w="12700"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6"/>
          <p:cNvPicPr preferRelativeResize="0"/>
          <p:nvPr/>
        </p:nvPicPr>
        <p:blipFill rotWithShape="1">
          <a:blip r:embed="rId3">
            <a:alphaModFix/>
          </a:blip>
          <a:srcRect/>
          <a:stretch/>
        </p:blipFill>
        <p:spPr>
          <a:xfrm>
            <a:off x="1403648" y="620688"/>
            <a:ext cx="6150040" cy="1642340"/>
          </a:xfrm>
          <a:prstGeom prst="rect">
            <a:avLst/>
          </a:prstGeom>
          <a:noFill/>
          <a:ln>
            <a:noFill/>
          </a:ln>
        </p:spPr>
      </p:pic>
      <p:pic>
        <p:nvPicPr>
          <p:cNvPr id="314" name="Google Shape;314;p36"/>
          <p:cNvPicPr preferRelativeResize="0"/>
          <p:nvPr/>
        </p:nvPicPr>
        <p:blipFill rotWithShape="1">
          <a:blip r:embed="rId4">
            <a:alphaModFix/>
          </a:blip>
          <a:srcRect/>
          <a:stretch/>
        </p:blipFill>
        <p:spPr>
          <a:xfrm>
            <a:off x="2211478" y="2564904"/>
            <a:ext cx="4736786" cy="3241674"/>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2210</TotalTime>
  <Words>1894</Words>
  <Application>Microsoft Office PowerPoint</Application>
  <PresentationFormat>On-screen Show (4:3)</PresentationFormat>
  <Paragraphs>248</Paragraphs>
  <Slides>22</Slides>
  <Notes>19</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22</vt:i4>
      </vt:variant>
    </vt:vector>
  </HeadingPairs>
  <TitlesOfParts>
    <vt:vector size="32" baseType="lpstr">
      <vt:lpstr>Arial Black</vt:lpstr>
      <vt:lpstr>Arial Rounded MT Bold</vt:lpstr>
      <vt:lpstr>Verdana</vt:lpstr>
      <vt:lpstr>Helvetica Neue</vt:lpstr>
      <vt:lpstr>Noto Sans Symbols</vt:lpstr>
      <vt:lpstr>Arial</vt:lpstr>
      <vt:lpstr>Nunito</vt:lpstr>
      <vt:lpstr>Calibri</vt:lpstr>
      <vt:lpstr>Office Theme</vt:lpstr>
      <vt:lpstr>1_Custom Design</vt:lpstr>
      <vt:lpstr>NCAS, CMS, CEDA and JASMIN: AN OVERVIEW</vt:lpstr>
      <vt:lpstr>PowerPoint Presentation</vt:lpstr>
      <vt:lpstr>PowerPoint Presentation</vt:lpstr>
      <vt:lpstr>PowerPoint Presentation</vt:lpstr>
      <vt:lpstr>PowerPoint Presentation</vt:lpstr>
      <vt:lpstr>Climate Modelling</vt:lpstr>
      <vt:lpstr>PARALLEL Implementation</vt:lpstr>
      <vt:lpstr>Global Models</vt:lpstr>
      <vt:lpstr>PowerPoint Presentation</vt:lpstr>
      <vt:lpstr>NERC Data Centres</vt:lpstr>
      <vt:lpstr>CEDA Archive (November 2023)</vt:lpstr>
      <vt:lpstr>PowerPoint Presentation</vt:lpstr>
      <vt:lpstr>What is the role of CEDA?</vt:lpstr>
      <vt:lpstr>PowerPoint Presentation</vt:lpstr>
      <vt:lpstr>PowerPoint Presentation</vt:lpstr>
      <vt:lpstr>Hosted by STFC Scientific Computing Department</vt:lpstr>
      <vt:lpstr>JASMIN brings computational power close to the data</vt:lpstr>
      <vt:lpstr>PowerPoint Presentation</vt:lpstr>
      <vt:lpstr>JASMIN Community</vt:lpstr>
      <vt:lpstr>~200 Science projects on JASMIN to date</vt:lpstr>
      <vt:lpstr>Virtual research environments on JASMIN </vt:lpstr>
      <vt:lpstr>Further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NCAS, CMS, CEDA and JASMIN: AN OVERVIEW</dc:title>
  <cp:lastModifiedBy>Pamment, Alison (STFC,RAL,RALSP)</cp:lastModifiedBy>
  <cp:revision>72</cp:revision>
  <dcterms:modified xsi:type="dcterms:W3CDTF">2023-11-16T12:19:49Z</dcterms:modified>
</cp:coreProperties>
</file>